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3" r:id="rId1"/>
  </p:sldMasterIdLst>
  <p:notesMasterIdLst>
    <p:notesMasterId r:id="rId21"/>
  </p:notesMasterIdLst>
  <p:sldIdLst>
    <p:sldId id="290" r:id="rId2"/>
    <p:sldId id="309" r:id="rId3"/>
    <p:sldId id="302" r:id="rId4"/>
    <p:sldId id="303" r:id="rId5"/>
    <p:sldId id="310" r:id="rId6"/>
    <p:sldId id="304" r:id="rId7"/>
    <p:sldId id="308" r:id="rId8"/>
    <p:sldId id="315" r:id="rId9"/>
    <p:sldId id="306" r:id="rId10"/>
    <p:sldId id="319" r:id="rId11"/>
    <p:sldId id="318" r:id="rId12"/>
    <p:sldId id="316" r:id="rId13"/>
    <p:sldId id="321" r:id="rId14"/>
    <p:sldId id="320" r:id="rId15"/>
    <p:sldId id="311" r:id="rId16"/>
    <p:sldId id="312" r:id="rId17"/>
    <p:sldId id="324" r:id="rId18"/>
    <p:sldId id="322" r:id="rId19"/>
    <p:sldId id="272" r:id="rId20"/>
  </p:sldIdLst>
  <p:sldSz cx="12192000" cy="6858000"/>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varScale="1">
        <p:scale>
          <a:sx n="110" d="100"/>
          <a:sy n="110" d="100"/>
        </p:scale>
        <p:origin x="60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1C64EB2-3486-4594-AA17-36F1388796EC}" type="datetimeFigureOut">
              <a:rPr lang="pl-PL"/>
              <a:pPr>
                <a:defRPr/>
              </a:pPr>
              <a:t>2017-11-27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4EF45A2-B024-458E-9505-3D6E7FFCB718}" type="slidenum">
              <a:rPr lang="pl-PL"/>
              <a:pPr>
                <a:defRPr/>
              </a:pPr>
              <a:t>‹#›</a:t>
            </a:fld>
            <a:endParaRPr lang="pl-PL"/>
          </a:p>
        </p:txBody>
      </p:sp>
    </p:spTree>
    <p:extLst>
      <p:ext uri="{BB962C8B-B14F-4D97-AF65-F5344CB8AC3E}">
        <p14:creationId xmlns:p14="http://schemas.microsoft.com/office/powerpoint/2010/main" val="13165529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6627"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6628"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0F443E-1F7F-4872-BD52-C57E6F899461}" type="slidenum">
              <a:rPr lang="pl-PL"/>
              <a:pPr fontAlgn="base">
                <a:spcBef>
                  <a:spcPct val="0"/>
                </a:spcBef>
                <a:spcAft>
                  <a:spcPct val="0"/>
                </a:spcAft>
              </a:pPr>
              <a:t>3</a:t>
            </a:fld>
            <a:endParaRPr lang="pl-PL"/>
          </a:p>
        </p:txBody>
      </p:sp>
    </p:spTree>
    <p:extLst>
      <p:ext uri="{BB962C8B-B14F-4D97-AF65-F5344CB8AC3E}">
        <p14:creationId xmlns:p14="http://schemas.microsoft.com/office/powerpoint/2010/main" val="403874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74EF45A2-B024-458E-9505-3D6E7FFCB718}" type="slidenum">
              <a:rPr lang="pl-PL" smtClean="0"/>
              <a:pPr>
                <a:defRPr/>
              </a:pPr>
              <a:t>11</a:t>
            </a:fld>
            <a:endParaRPr lang="pl-PL"/>
          </a:p>
        </p:txBody>
      </p:sp>
    </p:spTree>
    <p:extLst>
      <p:ext uri="{BB962C8B-B14F-4D97-AF65-F5344CB8AC3E}">
        <p14:creationId xmlns:p14="http://schemas.microsoft.com/office/powerpoint/2010/main" val="55998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18"/>
          <p:cNvGrpSpPr>
            <a:grpSpLocks/>
          </p:cNvGrpSpPr>
          <p:nvPr/>
        </p:nvGrpSpPr>
        <p:grpSpPr bwMode="auto">
          <a:xfrm>
            <a:off x="546100" y="-4763"/>
            <a:ext cx="5014913" cy="6862763"/>
            <a:chOff x="2928938" y="-4763"/>
            <a:chExt cx="5014912" cy="6862763"/>
          </a:xfrm>
        </p:grpSpPr>
        <p:sp>
          <p:nvSpPr>
            <p:cNvPr id="5" name="Freeform 6"/>
            <p:cNvSpPr>
              <a:spLocks/>
            </p:cNvSpPr>
            <p:nvPr/>
          </p:nvSpPr>
          <p:spPr bwMode="auto">
            <a:xfrm>
              <a:off x="3367088" y="-4763"/>
              <a:ext cx="1063625" cy="2782888"/>
            </a:xfrm>
            <a:custGeom>
              <a:avLst/>
              <a:gdLst>
                <a:gd name="T0" fmla="*/ 0 w 670"/>
                <a:gd name="T1" fmla="*/ 0 h 1753"/>
                <a:gd name="T2" fmla="*/ 670 w 670"/>
                <a:gd name="T3" fmla="*/ 1753 h 1753"/>
              </a:gdLst>
              <a:ahLst/>
              <a:cxnLst>
                <a:cxn ang="0">
                  <a:pos x="0" y="1696"/>
                </a:cxn>
                <a:cxn ang="0">
                  <a:pos x="225" y="1753"/>
                </a:cxn>
                <a:cxn ang="0">
                  <a:pos x="670" y="0"/>
                </a:cxn>
                <a:cxn ang="0">
                  <a:pos x="430" y="0"/>
                </a:cxn>
                <a:cxn ang="0">
                  <a:pos x="0" y="1696"/>
                </a:cxn>
              </a:cxnLst>
              <a:rect l="T0" t="T1" r="T2" b="T3"/>
              <a:pathLst>
                <a:path w="670" h="1753">
                  <a:moveTo>
                    <a:pt x="0" y="1696"/>
                  </a:moveTo>
                  <a:lnTo>
                    <a:pt x="225" y="1753"/>
                  </a:lnTo>
                  <a:lnTo>
                    <a:pt x="670" y="0"/>
                  </a:lnTo>
                  <a:lnTo>
                    <a:pt x="430" y="0"/>
                  </a:lnTo>
                  <a:lnTo>
                    <a:pt x="0" y="1696"/>
                  </a:lnTo>
                  <a:close/>
                </a:path>
              </a:pathLst>
            </a:custGeom>
            <a:solidFill>
              <a:schemeClr val="accent1"/>
            </a:solidFill>
            <a:ln w="9525">
              <a:noFill/>
              <a:round/>
              <a:headEnd/>
              <a:tailEnd/>
            </a:ln>
          </p:spPr>
          <p:txBody>
            <a:bodyPr/>
            <a:lstStyle/>
            <a:p>
              <a:endParaRPr lang="pl-PL"/>
            </a:p>
          </p:txBody>
        </p:sp>
        <p:sp>
          <p:nvSpPr>
            <p:cNvPr id="6" name="Freeform 7"/>
            <p:cNvSpPr/>
            <p:nvPr/>
          </p:nvSpPr>
          <p:spPr bwMode="auto">
            <a:xfrm>
              <a:off x="2928938" y="-4763"/>
              <a:ext cx="1035050" cy="2673351"/>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p:cNvSpPr/>
            <p:nvPr/>
          </p:nvSpPr>
          <p:spPr bwMode="auto">
            <a:xfrm>
              <a:off x="2928938" y="2582863"/>
              <a:ext cx="2693987" cy="427513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p:cNvSpPr/>
            <p:nvPr/>
          </p:nvSpPr>
          <p:spPr bwMode="auto">
            <a:xfrm>
              <a:off x="3371851" y="2692400"/>
              <a:ext cx="3332161"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p:cNvSpPr/>
            <p:nvPr/>
          </p:nvSpPr>
          <p:spPr bwMode="auto">
            <a:xfrm>
              <a:off x="3367088" y="2687638"/>
              <a:ext cx="4576762" cy="4170362"/>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p:cNvSpPr/>
            <p:nvPr/>
          </p:nvSpPr>
          <p:spPr bwMode="auto">
            <a:xfrm>
              <a:off x="2928938" y="2578100"/>
              <a:ext cx="3584574"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1" name="Date Placeholder 3"/>
          <p:cNvSpPr>
            <a:spLocks noGrp="1"/>
          </p:cNvSpPr>
          <p:nvPr>
            <p:ph type="dt" sz="half" idx="10"/>
          </p:nvPr>
        </p:nvSpPr>
        <p:spPr/>
        <p:txBody>
          <a:bodyPr/>
          <a:lstStyle>
            <a:lvl1pPr>
              <a:defRPr/>
            </a:lvl1pPr>
          </a:lstStyle>
          <a:p>
            <a:pPr>
              <a:defRPr/>
            </a:pPr>
            <a:fld id="{A4831014-EE0D-43F5-A543-7752A5B3BB01}" type="datetime1">
              <a:rPr lang="pl-PL"/>
              <a:pPr>
                <a:defRPr/>
              </a:pPr>
              <a:t>2017-11-27</a:t>
            </a:fld>
            <a:endParaRPr lang="pl-PL"/>
          </a:p>
        </p:txBody>
      </p:sp>
      <p:sp>
        <p:nvSpPr>
          <p:cNvPr id="12" name="Footer Placeholder 4"/>
          <p:cNvSpPr>
            <a:spLocks noGrp="1"/>
          </p:cNvSpPr>
          <p:nvPr>
            <p:ph type="ftr" sz="quarter" idx="11"/>
          </p:nvPr>
        </p:nvSpPr>
        <p:spPr>
          <a:xfrm>
            <a:off x="5332413" y="5883275"/>
            <a:ext cx="4324350" cy="365125"/>
          </a:xfrm>
        </p:spPr>
        <p:txBody>
          <a:bodyPr/>
          <a:lstStyle>
            <a:lvl1pPr>
              <a:defRPr/>
            </a:lvl1pPr>
          </a:lstStyle>
          <a:p>
            <a:pPr>
              <a:defRPr/>
            </a:pPr>
            <a:endParaRPr lang="pl-PL"/>
          </a:p>
        </p:txBody>
      </p:sp>
      <p:sp>
        <p:nvSpPr>
          <p:cNvPr id="13" name="Slide Number Placeholder 5"/>
          <p:cNvSpPr>
            <a:spLocks noGrp="1"/>
          </p:cNvSpPr>
          <p:nvPr>
            <p:ph type="sldNum" sz="quarter" idx="12"/>
          </p:nvPr>
        </p:nvSpPr>
        <p:spPr/>
        <p:txBody>
          <a:bodyPr/>
          <a:lstStyle>
            <a:lvl1pPr>
              <a:defRPr/>
            </a:lvl1pPr>
          </a:lstStyle>
          <a:p>
            <a:pPr>
              <a:defRPr/>
            </a:pPr>
            <a:fld id="{A3971C84-8E66-48C8-A004-11A94B1B950A}"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1A06715C-1092-47E8-98DD-0E1BABE9A552}" type="datetime1">
              <a:rPr lang="pl-PL"/>
              <a:pPr>
                <a:defRPr/>
              </a:pPr>
              <a:t>2017-11-27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CC86DC01-5635-4171-87B5-D917DDA218D5}"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484312" y="4343400"/>
            <a:ext cx="10018713"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44CB35C0-AEE3-452B-818D-E2F7126516B5}" type="datetime1">
              <a:rPr lang="pl-PL"/>
              <a:pPr>
                <a:defRPr/>
              </a:pPr>
              <a:t>2017-11-27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1E7CE70E-2CA7-42DD-BA8E-4A3B0415268C}"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5" name="TextBox 13"/>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4"/>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2436811" y="3428999"/>
            <a:ext cx="8532815"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484311" y="4343400"/>
            <a:ext cx="1001871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7" name="Date Placeholder 3"/>
          <p:cNvSpPr>
            <a:spLocks noGrp="1"/>
          </p:cNvSpPr>
          <p:nvPr>
            <p:ph type="dt" sz="half" idx="14"/>
          </p:nvPr>
        </p:nvSpPr>
        <p:spPr/>
        <p:txBody>
          <a:bodyPr/>
          <a:lstStyle>
            <a:lvl1pPr>
              <a:defRPr/>
            </a:lvl1pPr>
          </a:lstStyle>
          <a:p>
            <a:pPr>
              <a:defRPr/>
            </a:pPr>
            <a:fld id="{77417365-4151-48C5-AD6F-F7771E0DCCAC}" type="datetime1">
              <a:rPr lang="pl-PL"/>
              <a:pPr>
                <a:defRPr/>
              </a:pPr>
              <a:t>2017-11-27</a:t>
            </a:fld>
            <a:endParaRPr lang="pl-PL"/>
          </a:p>
        </p:txBody>
      </p:sp>
      <p:sp>
        <p:nvSpPr>
          <p:cNvPr id="8" name="Footer Placeholder 4"/>
          <p:cNvSpPr>
            <a:spLocks noGrp="1"/>
          </p:cNvSpPr>
          <p:nvPr>
            <p:ph type="ftr" sz="quarter" idx="15"/>
          </p:nvPr>
        </p:nvSpPr>
        <p:spPr/>
        <p:txBody>
          <a:bodyPr/>
          <a:lstStyle>
            <a:lvl1pPr>
              <a:defRPr/>
            </a:lvl1pPr>
          </a:lstStyle>
          <a:p>
            <a:pPr>
              <a:defRPr/>
            </a:pPr>
            <a:endParaRPr lang="pl-PL"/>
          </a:p>
        </p:txBody>
      </p:sp>
      <p:sp>
        <p:nvSpPr>
          <p:cNvPr id="9" name="Slide Number Placeholder 5"/>
          <p:cNvSpPr>
            <a:spLocks noGrp="1"/>
          </p:cNvSpPr>
          <p:nvPr>
            <p:ph type="sldNum" sz="quarter" idx="16"/>
          </p:nvPr>
        </p:nvSpPr>
        <p:spPr/>
        <p:txBody>
          <a:bodyPr/>
          <a:lstStyle>
            <a:lvl1pPr>
              <a:defRPr/>
            </a:lvl1pPr>
          </a:lstStyle>
          <a:p>
            <a:pPr>
              <a:defRPr/>
            </a:pPr>
            <a:fld id="{E48EB39D-F79B-4E21-93B7-F4263AD788D6}" type="slidenum">
              <a:rPr lang="pl-PL"/>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374A7853-434F-4254-947C-122BB8BC2FEF}" type="datetime1">
              <a:rPr lang="pl-PL"/>
              <a:pPr>
                <a:defRPr/>
              </a:pPr>
              <a:t>2017-11-27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4AA23687-0055-46EF-A8E6-B1E4E210E99E}" type="slidenum">
              <a:rPr lang="pl-PL"/>
              <a:pPr>
                <a:defRPr/>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5" name="TextBox 13"/>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4"/>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484313" y="3886200"/>
            <a:ext cx="1001871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pl-PL" smtClean="0"/>
              <a:t>Kliknij, aby edytować style wzorca tekstu</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7" name="Date Placeholder 3"/>
          <p:cNvSpPr>
            <a:spLocks noGrp="1"/>
          </p:cNvSpPr>
          <p:nvPr>
            <p:ph type="dt" sz="half" idx="14"/>
          </p:nvPr>
        </p:nvSpPr>
        <p:spPr/>
        <p:txBody>
          <a:bodyPr/>
          <a:lstStyle>
            <a:lvl1pPr>
              <a:defRPr/>
            </a:lvl1pPr>
          </a:lstStyle>
          <a:p>
            <a:pPr>
              <a:defRPr/>
            </a:pPr>
            <a:fld id="{B973ADD0-375E-4D73-BA8A-531B8F78E63E}" type="datetime1">
              <a:rPr lang="pl-PL"/>
              <a:pPr>
                <a:defRPr/>
              </a:pPr>
              <a:t>2017-11-27</a:t>
            </a:fld>
            <a:endParaRPr lang="pl-PL"/>
          </a:p>
        </p:txBody>
      </p:sp>
      <p:sp>
        <p:nvSpPr>
          <p:cNvPr id="8" name="Footer Placeholder 4"/>
          <p:cNvSpPr>
            <a:spLocks noGrp="1"/>
          </p:cNvSpPr>
          <p:nvPr>
            <p:ph type="ftr" sz="quarter" idx="15"/>
          </p:nvPr>
        </p:nvSpPr>
        <p:spPr/>
        <p:txBody>
          <a:bodyPr/>
          <a:lstStyle>
            <a:lvl1pPr>
              <a:defRPr/>
            </a:lvl1pPr>
          </a:lstStyle>
          <a:p>
            <a:pPr>
              <a:defRPr/>
            </a:pPr>
            <a:endParaRPr lang="pl-PL"/>
          </a:p>
        </p:txBody>
      </p:sp>
      <p:sp>
        <p:nvSpPr>
          <p:cNvPr id="9" name="Slide Number Placeholder 5"/>
          <p:cNvSpPr>
            <a:spLocks noGrp="1"/>
          </p:cNvSpPr>
          <p:nvPr>
            <p:ph type="sldNum" sz="quarter" idx="16"/>
          </p:nvPr>
        </p:nvSpPr>
        <p:spPr/>
        <p:txBody>
          <a:bodyPr/>
          <a:lstStyle>
            <a:lvl1pPr>
              <a:defRPr/>
            </a:lvl1pPr>
          </a:lstStyle>
          <a:p>
            <a:pPr>
              <a:defRPr/>
            </a:pPr>
            <a:fld id="{31F5B74D-EA64-4AE8-BF35-9F7F2F5CC72B}" type="slidenum">
              <a:rPr lang="pl-PL"/>
              <a:pPr>
                <a:defRPr/>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rtlCol="0">
            <a:normAutofit/>
          </a:bodyPr>
          <a:lstStyle>
            <a:lvl1pPr>
              <a:defRPr lang="en-US" b="0" dirty="0"/>
            </a:lvl1pPr>
          </a:lstStyle>
          <a:p>
            <a:pPr lvl="0"/>
            <a:r>
              <a:rPr lang="pl-PL" smtClean="0"/>
              <a:t>Kliknij, aby edytować styl</a:t>
            </a:r>
            <a:endParaRPr lang="en-US" dirty="0"/>
          </a:p>
        </p:txBody>
      </p:sp>
      <p:sp>
        <p:nvSpPr>
          <p:cNvPr id="10" name="Text Placeholder 9"/>
          <p:cNvSpPr>
            <a:spLocks noGrp="1"/>
          </p:cNvSpPr>
          <p:nvPr>
            <p:ph type="body" sz="quarter" idx="13"/>
          </p:nvPr>
        </p:nvSpPr>
        <p:spPr>
          <a:xfrm>
            <a:off x="1484312" y="3505200"/>
            <a:ext cx="10018713" cy="838200"/>
          </a:xfrm>
        </p:spPr>
        <p:txBody>
          <a:bodyPr rtlCol="0" anchor="b">
            <a:normAutofit/>
          </a:bodyPr>
          <a:lstStyle>
            <a:lvl1pPr>
              <a:buNone/>
              <a:defRPr lang="en-US" sz="2800" b="0" cap="none" dirty="0">
                <a:ln w="3175" cmpd="sng">
                  <a:noFill/>
                </a:ln>
                <a:solidFill>
                  <a:schemeClr val="tx1"/>
                </a:solidFill>
                <a:effectLst/>
              </a:defRPr>
            </a:lvl1pPr>
          </a:lstStyle>
          <a:p>
            <a:pPr lvl="0"/>
            <a:r>
              <a:rPr lang="pl-PL" smtClean="0"/>
              <a:t>Kliknij, aby edytować style wzorca tekstu</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5" name="Date Placeholder 3"/>
          <p:cNvSpPr>
            <a:spLocks noGrp="1"/>
          </p:cNvSpPr>
          <p:nvPr>
            <p:ph type="dt" sz="half" idx="14"/>
          </p:nvPr>
        </p:nvSpPr>
        <p:spPr/>
        <p:txBody>
          <a:bodyPr/>
          <a:lstStyle>
            <a:lvl1pPr>
              <a:defRPr/>
            </a:lvl1pPr>
          </a:lstStyle>
          <a:p>
            <a:pPr>
              <a:defRPr/>
            </a:pPr>
            <a:fld id="{7D621ACF-2F40-432E-8F62-85F454BA128D}" type="datetime1">
              <a:rPr lang="pl-PL"/>
              <a:pPr>
                <a:defRPr/>
              </a:pPr>
              <a:t>2017-11-27</a:t>
            </a:fld>
            <a:endParaRPr lang="pl-PL"/>
          </a:p>
        </p:txBody>
      </p:sp>
      <p:sp>
        <p:nvSpPr>
          <p:cNvPr id="6" name="Footer Placeholder 4"/>
          <p:cNvSpPr>
            <a:spLocks noGrp="1"/>
          </p:cNvSpPr>
          <p:nvPr>
            <p:ph type="ftr" sz="quarter" idx="15"/>
          </p:nvPr>
        </p:nvSpPr>
        <p:spPr/>
        <p:txBody>
          <a:bodyPr/>
          <a:lstStyle>
            <a:lvl1pPr>
              <a:defRPr/>
            </a:lvl1pPr>
          </a:lstStyle>
          <a:p>
            <a:pPr>
              <a:defRPr/>
            </a:pPr>
            <a:endParaRPr lang="pl-PL"/>
          </a:p>
        </p:txBody>
      </p:sp>
      <p:sp>
        <p:nvSpPr>
          <p:cNvPr id="7" name="Slide Number Placeholder 5"/>
          <p:cNvSpPr>
            <a:spLocks noGrp="1"/>
          </p:cNvSpPr>
          <p:nvPr>
            <p:ph type="sldNum" sz="quarter" idx="16"/>
          </p:nvPr>
        </p:nvSpPr>
        <p:spPr/>
        <p:txBody>
          <a:bodyPr/>
          <a:lstStyle>
            <a:lvl1pPr>
              <a:defRPr/>
            </a:lvl1pPr>
          </a:lstStyle>
          <a:p>
            <a:pPr>
              <a:defRPr/>
            </a:pPr>
            <a:fld id="{C72A44A7-9F44-4141-8B3A-EA1286E206FD}"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FFAD4178-7F35-40A0-AC53-B6F5B7D764A7}" type="datetime1">
              <a:rPr lang="pl-PL"/>
              <a:pPr>
                <a:defRPr/>
              </a:pPr>
              <a:t>2017-11-27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9B4EECDD-0AF7-44B9-BCF8-833C78F69D6C}"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7A819644-D904-4334-9021-C56B109CD02E}" type="datetime1">
              <a:rPr lang="pl-PL"/>
              <a:pPr>
                <a:defRPr/>
              </a:pPr>
              <a:t>2017-11-27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37B0C849-6643-4CCC-9C30-C198E77844EA}"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A2CFBAD6-705B-4FD4-BC6C-F2E60DE0870D}" type="datetime1">
              <a:rPr lang="pl-PL"/>
              <a:pPr>
                <a:defRPr/>
              </a:pPr>
              <a:t>2017-11-27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a:xfrm>
            <a:off x="10952163" y="5867400"/>
            <a:ext cx="550862" cy="365125"/>
          </a:xfrm>
        </p:spPr>
        <p:txBody>
          <a:bodyPr/>
          <a:lstStyle>
            <a:lvl1pPr>
              <a:defRPr/>
            </a:lvl1pPr>
          </a:lstStyle>
          <a:p>
            <a:pPr>
              <a:defRPr/>
            </a:pPr>
            <a:fld id="{1DFC3D48-F421-48A3-A3F3-BE6024E75664}"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E54FD8F6-80D2-42B7-88BE-116F4741F520}" type="datetime1">
              <a:rPr lang="pl-PL"/>
              <a:pPr>
                <a:defRPr/>
              </a:pPr>
              <a:t>2017-11-27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AB823620-3979-4E68-8B26-2E737098D1CF}"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3"/>
          <p:cNvSpPr>
            <a:spLocks noGrp="1"/>
          </p:cNvSpPr>
          <p:nvPr>
            <p:ph type="dt" sz="half" idx="10"/>
          </p:nvPr>
        </p:nvSpPr>
        <p:spPr/>
        <p:txBody>
          <a:bodyPr/>
          <a:lstStyle>
            <a:lvl1pPr>
              <a:defRPr/>
            </a:lvl1pPr>
          </a:lstStyle>
          <a:p>
            <a:pPr>
              <a:defRPr/>
            </a:pPr>
            <a:fld id="{69C2E291-2CA6-4CE3-9E5C-9A35903E5A6B}" type="datetime1">
              <a:rPr lang="pl-PL"/>
              <a:pPr>
                <a:defRPr/>
              </a:pPr>
              <a:t>2017-11-27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8C83EB40-DA64-4909-97B8-C681F1264A07}"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3"/>
          <p:cNvSpPr>
            <a:spLocks noGrp="1"/>
          </p:cNvSpPr>
          <p:nvPr>
            <p:ph type="dt" sz="half" idx="10"/>
          </p:nvPr>
        </p:nvSpPr>
        <p:spPr/>
        <p:txBody>
          <a:bodyPr/>
          <a:lstStyle>
            <a:lvl1pPr>
              <a:defRPr/>
            </a:lvl1pPr>
          </a:lstStyle>
          <a:p>
            <a:pPr>
              <a:defRPr/>
            </a:pPr>
            <a:fld id="{E7C3028C-FBB1-495B-9CF7-47384F317734}" type="datetime1">
              <a:rPr lang="pl-PL"/>
              <a:pPr>
                <a:defRPr/>
              </a:pPr>
              <a:t>2017-11-27</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pPr>
              <a:defRPr/>
            </a:pPr>
            <a:fld id="{C30F5CE3-CE52-425C-9055-5C1FD31173EA}"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01C16308-B776-4D01-AB50-D6B5DB69C947}" type="datetime1">
              <a:rPr lang="pl-PL"/>
              <a:pPr>
                <a:defRPr/>
              </a:pPr>
              <a:t>2017-11-27</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pPr>
              <a:defRPr/>
            </a:pPr>
            <a:fld id="{17B1601D-D84D-47A2-AF7A-0790427E9F98}"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39BD8-DB03-4E19-883E-88BA2CFF5892}" type="datetime1">
              <a:rPr lang="pl-PL"/>
              <a:pPr>
                <a:defRPr/>
              </a:pPr>
              <a:t>2017-11-27</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pPr>
              <a:defRPr/>
            </a:pPr>
            <a:fld id="{0D2EA8F7-7EDB-4DF5-8B53-1CA0CFE59D48}"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262033" y="685799"/>
            <a:ext cx="6240990"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C10350BF-1C1B-4CD2-89D7-B609BAE0255E}" type="datetime1">
              <a:rPr lang="pl-PL"/>
              <a:pPr>
                <a:defRPr/>
              </a:pPr>
              <a:t>2017-11-27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671C2ABE-0CF6-48E9-932F-618D72B8B4B0}"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pl-PL" smtClean="0"/>
              <a:t>Kliknij, aby edytować styl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lvl1pPr>
              <a:defRPr/>
            </a:lvl1pPr>
          </a:lstStyle>
          <a:p>
            <a:pPr>
              <a:defRPr/>
            </a:pPr>
            <a:fld id="{086A3ACA-C268-4C5B-853D-750FD10A8D9F}" type="datetime1">
              <a:rPr lang="pl-PL"/>
              <a:pPr>
                <a:defRPr/>
              </a:pPr>
              <a:t>2017-11-27</a:t>
            </a:fld>
            <a:endParaRPr lang="pl-PL"/>
          </a:p>
        </p:txBody>
      </p:sp>
      <p:sp>
        <p:nvSpPr>
          <p:cNvPr id="6" name="Footer Placeholder 5"/>
          <p:cNvSpPr>
            <a:spLocks noGrp="1"/>
          </p:cNvSpPr>
          <p:nvPr>
            <p:ph type="ftr" sz="quarter" idx="11"/>
          </p:nvPr>
        </p:nvSpPr>
        <p:spPr/>
        <p:txBody>
          <a:bodyPr/>
          <a:lstStyle>
            <a:lvl1pPr>
              <a:defRPr dirty="0"/>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915ECE9-0C74-47A8-BF24-CAEE94D9F344}"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0813" y="0"/>
            <a:ext cx="2436812" cy="6858000"/>
            <a:chOff x="1320800" y="0"/>
            <a:chExt cx="2436813" cy="6858001"/>
          </a:xfrm>
        </p:grpSpPr>
        <p:sp>
          <p:nvSpPr>
            <p:cNvPr id="1032" name="Freeform 6"/>
            <p:cNvSpPr>
              <a:spLocks/>
            </p:cNvSpPr>
            <p:nvPr/>
          </p:nvSpPr>
          <p:spPr bwMode="auto">
            <a:xfrm>
              <a:off x="1627188" y="0"/>
              <a:ext cx="1122363" cy="5329238"/>
            </a:xfrm>
            <a:custGeom>
              <a:avLst/>
              <a:gdLst>
                <a:gd name="T0" fmla="*/ 0 w 707"/>
                <a:gd name="T1" fmla="*/ 0 h 3357"/>
                <a:gd name="T2" fmla="*/ 707 w 707"/>
                <a:gd name="T3" fmla="*/ 3357 h 3357"/>
              </a:gdLst>
              <a:ahLst/>
              <a:cxnLst>
                <a:cxn ang="0">
                  <a:pos x="0" y="3330"/>
                </a:cxn>
                <a:cxn ang="0">
                  <a:pos x="156" y="3357"/>
                </a:cxn>
                <a:cxn ang="0">
                  <a:pos x="707" y="0"/>
                </a:cxn>
                <a:cxn ang="0">
                  <a:pos x="547" y="0"/>
                </a:cxn>
                <a:cxn ang="0">
                  <a:pos x="0" y="3330"/>
                </a:cxn>
              </a:cxnLst>
              <a:rect l="T0" t="T1" r="T2" b="T3"/>
              <a:pathLst>
                <a:path w="707" h="3357">
                  <a:moveTo>
                    <a:pt x="0" y="3330"/>
                  </a:moveTo>
                  <a:lnTo>
                    <a:pt x="156" y="3357"/>
                  </a:lnTo>
                  <a:lnTo>
                    <a:pt x="707" y="0"/>
                  </a:lnTo>
                  <a:lnTo>
                    <a:pt x="547" y="0"/>
                  </a:lnTo>
                  <a:lnTo>
                    <a:pt x="0" y="3330"/>
                  </a:lnTo>
                  <a:close/>
                </a:path>
              </a:pathLst>
            </a:custGeom>
            <a:solidFill>
              <a:schemeClr val="accent1"/>
            </a:solidFill>
            <a:ln w="9525">
              <a:noFill/>
              <a:round/>
              <a:headEnd/>
              <a:tailEnd/>
            </a:ln>
          </p:spPr>
          <p:txBody>
            <a:bodyPr/>
            <a:lstStyle/>
            <a:p>
              <a:endParaRPr lang="pl-PL"/>
            </a:p>
          </p:txBody>
        </p:sp>
        <p:sp>
          <p:nvSpPr>
            <p:cNvPr id="9" name="Freeform 7"/>
            <p:cNvSpPr/>
            <p:nvPr/>
          </p:nvSpPr>
          <p:spPr bwMode="auto">
            <a:xfrm>
              <a:off x="1320800" y="0"/>
              <a:ext cx="1117600"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1"/>
              <a:ext cx="1228726"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7" y="5291139"/>
              <a:ext cx="1495426" cy="1566862"/>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7" y="5286376"/>
              <a:ext cx="2130426"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1"/>
              <a:ext cx="1695451"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1484313" y="685800"/>
            <a:ext cx="10018712" cy="175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8" name="Text Placeholder 2"/>
          <p:cNvSpPr>
            <a:spLocks noGrp="1"/>
          </p:cNvSpPr>
          <p:nvPr>
            <p:ph type="body" idx="1"/>
          </p:nvPr>
        </p:nvSpPr>
        <p:spPr bwMode="auto">
          <a:xfrm>
            <a:off x="1484313" y="2667000"/>
            <a:ext cx="10018712" cy="312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4" name="Date Placeholder 3"/>
          <p:cNvSpPr>
            <a:spLocks noGrp="1"/>
          </p:cNvSpPr>
          <p:nvPr>
            <p:ph type="dt" sz="half" idx="2"/>
          </p:nvPr>
        </p:nvSpPr>
        <p:spPr>
          <a:xfrm>
            <a:off x="9732963" y="5883275"/>
            <a:ext cx="1143000" cy="3651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cs typeface="+mn-cs"/>
              </a:defRPr>
            </a:lvl1pPr>
          </a:lstStyle>
          <a:p>
            <a:pPr>
              <a:defRPr/>
            </a:pPr>
            <a:fld id="{90950E0F-192C-48A8-86D1-202AEE45150F}" type="datetime1">
              <a:rPr lang="pl-PL"/>
              <a:pPr>
                <a:defRPr/>
              </a:pPr>
              <a:t>2017-11-27</a:t>
            </a:fld>
            <a:endParaRPr lang="pl-PL"/>
          </a:p>
        </p:txBody>
      </p:sp>
      <p:sp>
        <p:nvSpPr>
          <p:cNvPr id="5" name="Footer Placeholder 4"/>
          <p:cNvSpPr>
            <a:spLocks noGrp="1"/>
          </p:cNvSpPr>
          <p:nvPr>
            <p:ph type="ftr" sz="quarter" idx="3"/>
          </p:nvPr>
        </p:nvSpPr>
        <p:spPr>
          <a:xfrm>
            <a:off x="2571750" y="5883275"/>
            <a:ext cx="7085013" cy="365125"/>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cs typeface="+mn-cs"/>
              </a:defRPr>
            </a:lvl1pPr>
          </a:lstStyle>
          <a:p>
            <a:pPr>
              <a:defRPr/>
            </a:pPr>
            <a:endParaRPr lang="pl-PL"/>
          </a:p>
        </p:txBody>
      </p:sp>
      <p:sp>
        <p:nvSpPr>
          <p:cNvPr id="6" name="Slide Number Placeholder 5"/>
          <p:cNvSpPr>
            <a:spLocks noGrp="1"/>
          </p:cNvSpPr>
          <p:nvPr>
            <p:ph type="sldNum" sz="quarter" idx="4"/>
          </p:nvPr>
        </p:nvSpPr>
        <p:spPr>
          <a:xfrm>
            <a:off x="10952163" y="5883275"/>
            <a:ext cx="550862" cy="3651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cs typeface="+mn-cs"/>
              </a:defRPr>
            </a:lvl1pPr>
          </a:lstStyle>
          <a:p>
            <a:pPr>
              <a:defRPr/>
            </a:pPr>
            <a:fld id="{B42BBA1B-3CB5-4F35-AD82-5F48D28856E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238" r:id="rId1"/>
    <p:sldLayoutId id="2147484239" r:id="rId2"/>
    <p:sldLayoutId id="2147484226" r:id="rId3"/>
    <p:sldLayoutId id="2147484227" r:id="rId4"/>
    <p:sldLayoutId id="2147484228" r:id="rId5"/>
    <p:sldLayoutId id="2147484229" r:id="rId6"/>
    <p:sldLayoutId id="2147484230" r:id="rId7"/>
    <p:sldLayoutId id="2147484231" r:id="rId8"/>
    <p:sldLayoutId id="2147484240" r:id="rId9"/>
    <p:sldLayoutId id="2147484232" r:id="rId10"/>
    <p:sldLayoutId id="2147484233" r:id="rId11"/>
    <p:sldLayoutId id="2147484241" r:id="rId12"/>
    <p:sldLayoutId id="2147484234" r:id="rId13"/>
    <p:sldLayoutId id="2147484242" r:id="rId14"/>
    <p:sldLayoutId id="2147484235" r:id="rId15"/>
    <p:sldLayoutId id="2147484236" r:id="rId16"/>
    <p:sldLayoutId id="2147484237" r:id="rId17"/>
  </p:sldLayoutIdLst>
  <p:hf hdr="0" ftr="0" dt="0"/>
  <p:txStyles>
    <p:titleStyle>
      <a:lvl1pPr algn="ctr" defTabSz="457200" rtl="0" fontAlgn="base">
        <a:spcBef>
          <a:spcPct val="0"/>
        </a:spcBef>
        <a:spcAft>
          <a:spcPct val="0"/>
        </a:spcAft>
        <a:defRPr sz="4000" kern="1200">
          <a:ln w="3175" cmpd="sng">
            <a:noFill/>
          </a:ln>
          <a:solidFill>
            <a:schemeClr val="tx1"/>
          </a:solidFill>
          <a:latin typeface="+mj-lt"/>
          <a:ea typeface="+mj-ea"/>
          <a:cs typeface="+mj-cs"/>
        </a:defRPr>
      </a:lvl1pPr>
      <a:lvl2pPr algn="ctr" defTabSz="457200" rtl="0" fontAlgn="base">
        <a:spcBef>
          <a:spcPct val="0"/>
        </a:spcBef>
        <a:spcAft>
          <a:spcPct val="0"/>
        </a:spcAft>
        <a:defRPr sz="4000">
          <a:solidFill>
            <a:schemeClr val="tx1"/>
          </a:solidFill>
          <a:latin typeface="Corbel" pitchFamily="34" charset="0"/>
        </a:defRPr>
      </a:lvl2pPr>
      <a:lvl3pPr algn="ctr" defTabSz="457200" rtl="0" fontAlgn="base">
        <a:spcBef>
          <a:spcPct val="0"/>
        </a:spcBef>
        <a:spcAft>
          <a:spcPct val="0"/>
        </a:spcAft>
        <a:defRPr sz="4000">
          <a:solidFill>
            <a:schemeClr val="tx1"/>
          </a:solidFill>
          <a:latin typeface="Corbel" pitchFamily="34" charset="0"/>
        </a:defRPr>
      </a:lvl3pPr>
      <a:lvl4pPr algn="ctr" defTabSz="457200" rtl="0" fontAlgn="base">
        <a:spcBef>
          <a:spcPct val="0"/>
        </a:spcBef>
        <a:spcAft>
          <a:spcPct val="0"/>
        </a:spcAft>
        <a:defRPr sz="4000">
          <a:solidFill>
            <a:schemeClr val="tx1"/>
          </a:solidFill>
          <a:latin typeface="Corbel" pitchFamily="34" charset="0"/>
        </a:defRPr>
      </a:lvl4pPr>
      <a:lvl5pPr algn="ctr" defTabSz="457200" rtl="0" fontAlgn="base">
        <a:spcBef>
          <a:spcPct val="0"/>
        </a:spcBef>
        <a:spcAft>
          <a:spcPct val="0"/>
        </a:spcAft>
        <a:defRPr sz="4000">
          <a:solidFill>
            <a:schemeClr val="tx1"/>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rgbClr val="1287C3"/>
        </a:buClr>
        <a:buSzPct val="145000"/>
        <a:buFont typeface="Arial" charset="0"/>
        <a:buChar char="•"/>
        <a:defRPr sz="24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charset="0"/>
        <a:buChar char="•"/>
        <a:defRPr sz="20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charset="0"/>
        <a:buChar char="•"/>
        <a:defRPr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charset="0"/>
        <a:buChar char="•"/>
        <a:defRPr sz="16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Obraz 5"/>
          <p:cNvPicPr>
            <a:picLocks noChangeAspect="1"/>
          </p:cNvPicPr>
          <p:nvPr/>
        </p:nvPicPr>
        <p:blipFill>
          <a:blip r:embed="rId2" cstate="print"/>
          <a:srcRect/>
          <a:stretch>
            <a:fillRect/>
          </a:stretch>
        </p:blipFill>
        <p:spPr bwMode="auto">
          <a:xfrm>
            <a:off x="4295775" y="2636838"/>
            <a:ext cx="4678363" cy="2600325"/>
          </a:xfrm>
          <a:prstGeom prst="rect">
            <a:avLst/>
          </a:prstGeom>
          <a:noFill/>
          <a:ln w="9525">
            <a:noFill/>
            <a:miter lim="800000"/>
            <a:headEnd/>
            <a:tailEnd/>
          </a:ln>
        </p:spPr>
      </p:pic>
      <p:sp>
        <p:nvSpPr>
          <p:cNvPr id="7171" name="Tytuł 1"/>
          <p:cNvSpPr>
            <a:spLocks noGrp="1"/>
          </p:cNvSpPr>
          <p:nvPr>
            <p:ph type="ctrTitle"/>
          </p:nvPr>
        </p:nvSpPr>
        <p:spPr>
          <a:xfrm>
            <a:off x="1882775" y="495300"/>
            <a:ext cx="9504363" cy="1944688"/>
          </a:xfrm>
        </p:spPr>
        <p:txBody>
          <a:bodyPr/>
          <a:lstStyle/>
          <a:p>
            <a:pPr algn="ctr"/>
            <a:r>
              <a:rPr lang="pl-PL" sz="4000" b="1" smtClean="0">
                <a:ln>
                  <a:noFill/>
                </a:ln>
              </a:rPr>
              <a:t>Sprawność fizyczna pilota </a:t>
            </a:r>
            <a:br>
              <a:rPr lang="pl-PL" sz="4000" b="1" smtClean="0">
                <a:ln>
                  <a:noFill/>
                </a:ln>
              </a:rPr>
            </a:br>
            <a:r>
              <a:rPr lang="pl-PL" sz="4000" b="1" smtClean="0">
                <a:ln>
                  <a:noFill/>
                </a:ln>
              </a:rPr>
              <a:t>jako element bezpieczeństwa </a:t>
            </a:r>
            <a:br>
              <a:rPr lang="pl-PL" sz="4000" b="1" smtClean="0">
                <a:ln>
                  <a:noFill/>
                </a:ln>
              </a:rPr>
            </a:br>
            <a:r>
              <a:rPr lang="pl-PL" sz="4000" b="1" smtClean="0">
                <a:ln>
                  <a:noFill/>
                </a:ln>
              </a:rPr>
              <a:t>w wykonywaniu czynności lotniczych</a:t>
            </a:r>
          </a:p>
        </p:txBody>
      </p:sp>
      <p:sp>
        <p:nvSpPr>
          <p:cNvPr id="7172" name="Podtytuł 2"/>
          <p:cNvSpPr>
            <a:spLocks noGrp="1"/>
          </p:cNvSpPr>
          <p:nvPr>
            <p:ph type="subTitle" idx="1"/>
          </p:nvPr>
        </p:nvSpPr>
        <p:spPr>
          <a:xfrm>
            <a:off x="4295775" y="5445125"/>
            <a:ext cx="5040313" cy="431800"/>
          </a:xfrm>
        </p:spPr>
        <p:txBody>
          <a:bodyPr/>
          <a:lstStyle/>
          <a:p>
            <a:pPr algn="ctr"/>
            <a:r>
              <a:rPr lang="pl-PL" smtClean="0"/>
              <a:t>dr Ewa Polak, dr Adrianna Gardzińska </a:t>
            </a:r>
          </a:p>
        </p:txBody>
      </p:sp>
      <p:pic>
        <p:nvPicPr>
          <p:cNvPr id="7173" name="Obraz 3"/>
          <p:cNvPicPr>
            <a:picLocks noChangeAspect="1"/>
          </p:cNvPicPr>
          <p:nvPr/>
        </p:nvPicPr>
        <p:blipFill>
          <a:blip r:embed="rId3" cstate="print"/>
          <a:srcRect/>
          <a:stretch>
            <a:fillRect/>
          </a:stretch>
        </p:blipFill>
        <p:spPr bwMode="auto">
          <a:xfrm>
            <a:off x="10272713" y="5876925"/>
            <a:ext cx="1649412" cy="565150"/>
          </a:xfrm>
          <a:prstGeom prst="rect">
            <a:avLst/>
          </a:prstGeom>
          <a:noFill/>
          <a:ln w="9525">
            <a:noFill/>
            <a:miter lim="800000"/>
            <a:headEnd/>
            <a:tailEnd/>
          </a:ln>
        </p:spPr>
      </p:pic>
      <p:pic>
        <p:nvPicPr>
          <p:cNvPr id="7174" name="Obraz 6"/>
          <p:cNvPicPr>
            <a:picLocks noChangeAspect="1"/>
          </p:cNvPicPr>
          <p:nvPr/>
        </p:nvPicPr>
        <p:blipFill>
          <a:blip r:embed="rId4" cstate="print"/>
          <a:srcRect/>
          <a:stretch>
            <a:fillRect/>
          </a:stretch>
        </p:blipFill>
        <p:spPr bwMode="auto">
          <a:xfrm>
            <a:off x="117475" y="5373688"/>
            <a:ext cx="2528888" cy="134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18409" y="456407"/>
            <a:ext cx="5831507" cy="628650"/>
          </a:xfrm>
        </p:spPr>
        <p:txBody>
          <a:bodyPr rtlCol="0">
            <a:normAutofit fontScale="90000"/>
          </a:bodyPr>
          <a:lstStyle/>
          <a:p>
            <a:pPr fontAlgn="auto">
              <a:spcAft>
                <a:spcPts val="0"/>
              </a:spcAft>
              <a:defRPr/>
            </a:pPr>
            <a:r>
              <a:rPr lang="pl-PL" dirty="0"/>
              <a:t>Przyczyny wypadków w GA</a:t>
            </a:r>
          </a:p>
        </p:txBody>
      </p:sp>
      <p:pic>
        <p:nvPicPr>
          <p:cNvPr id="16387" name="Obraz 3"/>
          <p:cNvPicPr>
            <a:picLocks noChangeAspect="1"/>
          </p:cNvPicPr>
          <p:nvPr/>
        </p:nvPicPr>
        <p:blipFill>
          <a:blip r:embed="rId2" cstate="print"/>
          <a:srcRect/>
          <a:stretch>
            <a:fillRect/>
          </a:stretch>
        </p:blipFill>
        <p:spPr bwMode="auto">
          <a:xfrm>
            <a:off x="10272713" y="115888"/>
            <a:ext cx="1652587" cy="569912"/>
          </a:xfrm>
          <a:prstGeom prst="rect">
            <a:avLst/>
          </a:prstGeom>
          <a:noFill/>
          <a:ln w="9525">
            <a:noFill/>
            <a:miter lim="800000"/>
            <a:headEnd/>
            <a:tailEnd/>
          </a:ln>
        </p:spPr>
      </p:pic>
      <p:sp>
        <p:nvSpPr>
          <p:cNvPr id="6" name="Symbol zastępczy zawartości 5"/>
          <p:cNvSpPr>
            <a:spLocks noGrp="1"/>
          </p:cNvSpPr>
          <p:nvPr>
            <p:ph idx="1"/>
          </p:nvPr>
        </p:nvSpPr>
        <p:spPr>
          <a:xfrm>
            <a:off x="1484312" y="1196752"/>
            <a:ext cx="10299700" cy="4968875"/>
          </a:xfrm>
        </p:spPr>
        <p:txBody>
          <a:bodyPr rtlCol="0">
            <a:normAutofit fontScale="85000" lnSpcReduction="10000"/>
          </a:bodyPr>
          <a:lstStyle/>
          <a:p>
            <a:pPr marL="0" indent="0" fontAlgn="auto">
              <a:lnSpc>
                <a:spcPct val="110000"/>
              </a:lnSpc>
              <a:spcBef>
                <a:spcPts val="0"/>
              </a:spcBef>
              <a:spcAft>
                <a:spcPts val="1200"/>
              </a:spcAft>
              <a:buClr>
                <a:schemeClr val="accent1">
                  <a:lumMod val="75000"/>
                </a:schemeClr>
              </a:buClr>
              <a:buFont typeface="Arial"/>
              <a:buNone/>
              <a:defRPr/>
            </a:pPr>
            <a:r>
              <a:rPr lang="pl-PL" dirty="0"/>
              <a:t>Wskaźniki statystyczne, określające ilość wypadków w </a:t>
            </a:r>
            <a:r>
              <a:rPr lang="pl-PL" b="1" dirty="0"/>
              <a:t>GA </a:t>
            </a:r>
            <a:r>
              <a:rPr lang="pl-PL" dirty="0"/>
              <a:t>są znacznie wyższe od tych odnotowanych w lotnictwie komercyjnym </a:t>
            </a:r>
            <a:r>
              <a:rPr lang="pl-PL" dirty="0" smtClean="0"/>
              <a:t>[8] </a:t>
            </a:r>
            <a:r>
              <a:rPr lang="pl-PL" dirty="0"/>
              <a:t>i stale rosną. </a:t>
            </a:r>
          </a:p>
          <a:p>
            <a:pPr marL="0" indent="0" fontAlgn="auto">
              <a:lnSpc>
                <a:spcPct val="110000"/>
              </a:lnSpc>
              <a:spcBef>
                <a:spcPts val="0"/>
              </a:spcBef>
              <a:spcAft>
                <a:spcPts val="1200"/>
              </a:spcAft>
              <a:buClr>
                <a:schemeClr val="accent1">
                  <a:lumMod val="75000"/>
                </a:schemeClr>
              </a:buClr>
              <a:buFont typeface="Arial"/>
              <a:buNone/>
              <a:defRPr/>
            </a:pPr>
            <a:r>
              <a:rPr lang="pl-PL" dirty="0"/>
              <a:t>Badania prowadzone nad ustaleniem przyczyn wypadków lotniczych wskazują, że błędy pilota były przyczyną </a:t>
            </a:r>
            <a:r>
              <a:rPr lang="pl-PL" dirty="0" smtClean="0"/>
              <a:t>38% wypadków </a:t>
            </a:r>
            <a:r>
              <a:rPr lang="pl-PL" dirty="0"/>
              <a:t>w liniach lotniczych i aż 85% w GA </a:t>
            </a:r>
            <a:r>
              <a:rPr lang="pl-PL" dirty="0" smtClean="0"/>
              <a:t>[</a:t>
            </a:r>
            <a:r>
              <a:rPr lang="pl-PL" dirty="0"/>
              <a:t>9</a:t>
            </a:r>
            <a:r>
              <a:rPr lang="pl-PL" dirty="0" smtClean="0"/>
              <a:t>]. </a:t>
            </a:r>
            <a:endParaRPr lang="pl-PL" dirty="0"/>
          </a:p>
          <a:p>
            <a:pPr marL="0" indent="0" fontAlgn="auto">
              <a:lnSpc>
                <a:spcPct val="110000"/>
              </a:lnSpc>
              <a:spcBef>
                <a:spcPts val="0"/>
              </a:spcBef>
              <a:spcAft>
                <a:spcPts val="1200"/>
              </a:spcAft>
              <a:buClr>
                <a:schemeClr val="accent1">
                  <a:lumMod val="75000"/>
                </a:schemeClr>
              </a:buClr>
              <a:buFont typeface="Arial"/>
              <a:buNone/>
              <a:defRPr/>
            </a:pPr>
            <a:r>
              <a:rPr lang="pl-PL" dirty="0"/>
              <a:t>Głównymi przyczynami wypadków w GA była utrata panowania nad </a:t>
            </a:r>
            <a:r>
              <a:rPr lang="pl-PL" dirty="0" smtClean="0"/>
              <a:t>położeniem </a:t>
            </a:r>
            <a:r>
              <a:rPr lang="pl-PL" dirty="0"/>
              <a:t>samolotu. </a:t>
            </a:r>
          </a:p>
          <a:p>
            <a:pPr marL="0" indent="0" fontAlgn="auto">
              <a:lnSpc>
                <a:spcPct val="110000"/>
              </a:lnSpc>
              <a:spcBef>
                <a:spcPts val="0"/>
              </a:spcBef>
              <a:spcAft>
                <a:spcPts val="1200"/>
              </a:spcAft>
              <a:buClr>
                <a:schemeClr val="accent1">
                  <a:lumMod val="75000"/>
                </a:schemeClr>
              </a:buClr>
              <a:buFont typeface="Arial"/>
              <a:buNone/>
              <a:defRPr/>
            </a:pPr>
            <a:r>
              <a:rPr lang="pl-PL" dirty="0"/>
              <a:t>Wśród czynników, które powodowały utratę kontroli nad samolotem najczęściej wymieniano </a:t>
            </a:r>
            <a:r>
              <a:rPr lang="pl-PL" dirty="0" smtClean="0"/>
              <a:t>Human  factor  </a:t>
            </a:r>
            <a:r>
              <a:rPr lang="pl-PL" dirty="0"/>
              <a:t>(czynnik ludzki). </a:t>
            </a:r>
            <a:endParaRPr lang="pl-PL" dirty="0" smtClean="0"/>
          </a:p>
          <a:p>
            <a:pPr marL="0" indent="0" fontAlgn="auto">
              <a:lnSpc>
                <a:spcPct val="110000"/>
              </a:lnSpc>
              <a:spcBef>
                <a:spcPts val="0"/>
              </a:spcBef>
              <a:spcAft>
                <a:spcPts val="1200"/>
              </a:spcAft>
              <a:buClr>
                <a:schemeClr val="accent1">
                  <a:lumMod val="75000"/>
                </a:schemeClr>
              </a:buClr>
              <a:buFont typeface="Arial"/>
              <a:buNone/>
              <a:defRPr/>
            </a:pPr>
            <a:r>
              <a:rPr lang="pl-PL" dirty="0"/>
              <a:t>N</a:t>
            </a:r>
            <a:r>
              <a:rPr lang="pl-PL" dirty="0" smtClean="0"/>
              <a:t>iezdolność </a:t>
            </a:r>
            <a:r>
              <a:rPr lang="pl-PL" dirty="0"/>
              <a:t>do wykonywania czynności z powodu fizycznej lub psychofizycznej </a:t>
            </a:r>
            <a:r>
              <a:rPr lang="pl-PL" dirty="0" smtClean="0"/>
              <a:t>niedyspozycji pilota lub członka załogi stanowi jedną z sześciu grup przyczynowych w kategorii „czynnik ludzki” (H6</a:t>
            </a:r>
            <a:r>
              <a:rPr lang="pl-PL" dirty="0" smtClean="0"/>
              <a:t>).</a:t>
            </a:r>
            <a:endParaRPr lang="pl-PL" dirty="0"/>
          </a:p>
          <a:p>
            <a:pPr marL="0" indent="0" fontAlgn="auto">
              <a:lnSpc>
                <a:spcPct val="110000"/>
              </a:lnSpc>
              <a:spcBef>
                <a:spcPts val="0"/>
              </a:spcBef>
              <a:buClr>
                <a:schemeClr val="accent1">
                  <a:lumMod val="75000"/>
                </a:schemeClr>
              </a:buClr>
              <a:buFont typeface="Arial"/>
              <a:buNone/>
              <a:defRPr/>
            </a:pPr>
            <a:endParaRPr lang="pl-PL" sz="1500" dirty="0" smtClean="0"/>
          </a:p>
          <a:p>
            <a:pPr marL="0" indent="0" fontAlgn="auto">
              <a:lnSpc>
                <a:spcPct val="110000"/>
              </a:lnSpc>
              <a:spcBef>
                <a:spcPts val="0"/>
              </a:spcBef>
              <a:buClr>
                <a:schemeClr val="accent1">
                  <a:lumMod val="75000"/>
                </a:schemeClr>
              </a:buClr>
              <a:buFont typeface="Arial"/>
              <a:buNone/>
              <a:defRPr/>
            </a:pPr>
            <a:r>
              <a:rPr lang="pl-PL" sz="1500" dirty="0" smtClean="0"/>
              <a:t>8 </a:t>
            </a:r>
            <a:r>
              <a:rPr lang="pl-PL" sz="1500" dirty="0"/>
              <a:t>- Li, G., &amp; Baker, S. (2007). </a:t>
            </a:r>
            <a:r>
              <a:rPr lang="pl-PL" sz="1500" dirty="0" err="1"/>
              <a:t>Crash</a:t>
            </a:r>
            <a:r>
              <a:rPr lang="pl-PL" sz="1500" dirty="0"/>
              <a:t> </a:t>
            </a:r>
            <a:r>
              <a:rPr lang="pl-PL" sz="1500" dirty="0" err="1"/>
              <a:t>risk</a:t>
            </a:r>
            <a:r>
              <a:rPr lang="pl-PL" sz="1500" dirty="0"/>
              <a:t> in </a:t>
            </a:r>
            <a:r>
              <a:rPr lang="pl-PL" sz="1500" dirty="0" err="1"/>
              <a:t>general</a:t>
            </a:r>
            <a:r>
              <a:rPr lang="pl-PL" sz="1500" dirty="0"/>
              <a:t> </a:t>
            </a:r>
            <a:r>
              <a:rPr lang="pl-PL" sz="1500" dirty="0" err="1"/>
              <a:t>aviation</a:t>
            </a:r>
            <a:r>
              <a:rPr lang="pl-PL" sz="1500" dirty="0"/>
              <a:t>. </a:t>
            </a:r>
            <a:r>
              <a:rPr lang="pl-PL" sz="1500" dirty="0" err="1"/>
              <a:t>Journal</a:t>
            </a:r>
            <a:r>
              <a:rPr lang="pl-PL" sz="1500" dirty="0"/>
              <a:t> of the American </a:t>
            </a:r>
            <a:r>
              <a:rPr lang="pl-PL" sz="1500" dirty="0" err="1"/>
              <a:t>Medical</a:t>
            </a:r>
            <a:r>
              <a:rPr lang="pl-PL" sz="1500" dirty="0"/>
              <a:t> </a:t>
            </a:r>
            <a:r>
              <a:rPr lang="pl-PL" sz="1500" dirty="0" err="1"/>
              <a:t>Association</a:t>
            </a:r>
            <a:r>
              <a:rPr lang="pl-PL" sz="1500" dirty="0"/>
              <a:t>, 297(14), 1596.</a:t>
            </a:r>
          </a:p>
          <a:p>
            <a:pPr marL="0" indent="0" fontAlgn="auto">
              <a:lnSpc>
                <a:spcPct val="110000"/>
              </a:lnSpc>
              <a:spcBef>
                <a:spcPts val="0"/>
              </a:spcBef>
              <a:buClr>
                <a:schemeClr val="accent1">
                  <a:lumMod val="75000"/>
                </a:schemeClr>
              </a:buClr>
              <a:buFont typeface="Arial"/>
              <a:buNone/>
              <a:defRPr/>
            </a:pPr>
            <a:r>
              <a:rPr lang="pl-PL" sz="1500" dirty="0"/>
              <a:t>9</a:t>
            </a:r>
            <a:r>
              <a:rPr lang="pl-PL" sz="1500" dirty="0" smtClean="0"/>
              <a:t> </a:t>
            </a:r>
            <a:r>
              <a:rPr lang="pl-PL" sz="1500" dirty="0"/>
              <a:t>- Li, G., Baker, S., Grabowski, J., &amp; </a:t>
            </a:r>
            <a:r>
              <a:rPr lang="pl-PL" sz="1500" dirty="0" err="1"/>
              <a:t>Rebok</a:t>
            </a:r>
            <a:r>
              <a:rPr lang="pl-PL" sz="1500" dirty="0"/>
              <a:t>, G. (2001). </a:t>
            </a:r>
            <a:r>
              <a:rPr lang="pl-PL" sz="1500" dirty="0" err="1"/>
              <a:t>Factors</a:t>
            </a:r>
            <a:r>
              <a:rPr lang="pl-PL" sz="1500" dirty="0"/>
              <a:t> </a:t>
            </a:r>
            <a:r>
              <a:rPr lang="pl-PL" sz="1500" dirty="0" err="1"/>
              <a:t>associated</a:t>
            </a:r>
            <a:r>
              <a:rPr lang="pl-PL" sz="1500" dirty="0"/>
              <a:t> with pilot error in </a:t>
            </a:r>
            <a:r>
              <a:rPr lang="pl-PL" sz="1500" dirty="0" err="1"/>
              <a:t>aviation</a:t>
            </a:r>
            <a:r>
              <a:rPr lang="pl-PL" sz="1500" dirty="0"/>
              <a:t> </a:t>
            </a:r>
            <a:r>
              <a:rPr lang="pl-PL" sz="1500" dirty="0" err="1"/>
              <a:t>crashes</a:t>
            </a:r>
            <a:r>
              <a:rPr lang="pl-PL" sz="1500" dirty="0"/>
              <a:t>. </a:t>
            </a:r>
            <a:r>
              <a:rPr lang="pl-PL" sz="1500" dirty="0" err="1"/>
              <a:t>Aviation</a:t>
            </a:r>
            <a:r>
              <a:rPr lang="pl-PL" sz="1500" dirty="0"/>
              <a:t>, Space, and </a:t>
            </a:r>
            <a:r>
              <a:rPr lang="pl-PL" sz="1500" dirty="0" err="1"/>
              <a:t>Environmental</a:t>
            </a:r>
            <a:r>
              <a:rPr lang="pl-PL" sz="1500" dirty="0"/>
              <a:t> </a:t>
            </a:r>
            <a:r>
              <a:rPr lang="pl-PL" sz="1500" dirty="0" err="1"/>
              <a:t>Medicine</a:t>
            </a:r>
            <a:r>
              <a:rPr lang="pl-PL" sz="1500" dirty="0"/>
              <a:t>, 72(1), 52.</a:t>
            </a:r>
          </a:p>
        </p:txBody>
      </p:sp>
      <p:sp>
        <p:nvSpPr>
          <p:cNvPr id="16389" name="Symbol zastępczy numeru slajdu 2"/>
          <p:cNvSpPr>
            <a:spLocks noGrp="1"/>
          </p:cNvSpPr>
          <p:nvPr>
            <p:ph type="sldNum" sz="quarter" idx="12"/>
          </p:nvPr>
        </p:nvSpPr>
        <p:spPr bwMode="auto">
          <a:xfrm>
            <a:off x="11374438" y="6303963"/>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FD509AE-B289-475A-8B36-C11F22BDEB9D}" type="slidenum">
              <a:rPr lang="pl-PL"/>
              <a:pPr fontAlgn="base">
                <a:spcBef>
                  <a:spcPct val="0"/>
                </a:spcBef>
                <a:spcAft>
                  <a:spcPct val="0"/>
                </a:spcAft>
              </a:pPr>
              <a:t>10</a:t>
            </a:fld>
            <a:endParaRPr lang="pl-P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06565" y="433871"/>
            <a:ext cx="3960440" cy="555625"/>
          </a:xfrm>
        </p:spPr>
        <p:txBody>
          <a:bodyPr rtlCol="0">
            <a:normAutofit fontScale="90000"/>
          </a:bodyPr>
          <a:lstStyle/>
          <a:p>
            <a:pPr fontAlgn="auto">
              <a:spcAft>
                <a:spcPts val="0"/>
              </a:spcAft>
              <a:defRPr/>
            </a:pPr>
            <a:r>
              <a:rPr lang="pl-PL" dirty="0" smtClean="0"/>
              <a:t>Czynnik ludzki</a:t>
            </a:r>
            <a:endParaRPr lang="pl-PL" dirty="0"/>
          </a:p>
        </p:txBody>
      </p:sp>
      <p:pic>
        <p:nvPicPr>
          <p:cNvPr id="17411" name="Obraz 3"/>
          <p:cNvPicPr>
            <a:picLocks noChangeAspect="1"/>
          </p:cNvPicPr>
          <p:nvPr/>
        </p:nvPicPr>
        <p:blipFill>
          <a:blip r:embed="rId3" cstate="print"/>
          <a:srcRect/>
          <a:stretch>
            <a:fillRect/>
          </a:stretch>
        </p:blipFill>
        <p:spPr bwMode="auto">
          <a:xfrm>
            <a:off x="10272713" y="115888"/>
            <a:ext cx="1652587" cy="569912"/>
          </a:xfrm>
          <a:prstGeom prst="rect">
            <a:avLst/>
          </a:prstGeom>
          <a:noFill/>
          <a:ln w="9525">
            <a:noFill/>
            <a:miter lim="800000"/>
            <a:headEnd/>
            <a:tailEnd/>
          </a:ln>
        </p:spPr>
      </p:pic>
      <p:sp>
        <p:nvSpPr>
          <p:cNvPr id="17412" name="Symbol zastępczy zawartości 5"/>
          <p:cNvSpPr>
            <a:spLocks noGrp="1"/>
          </p:cNvSpPr>
          <p:nvPr>
            <p:ph idx="1"/>
          </p:nvPr>
        </p:nvSpPr>
        <p:spPr>
          <a:xfrm>
            <a:off x="1726245" y="1267346"/>
            <a:ext cx="9721080" cy="4501939"/>
          </a:xfrm>
        </p:spPr>
        <p:txBody>
          <a:bodyPr/>
          <a:lstStyle/>
          <a:p>
            <a:pPr marL="0" indent="0">
              <a:lnSpc>
                <a:spcPct val="90000"/>
              </a:lnSpc>
              <a:spcBef>
                <a:spcPct val="0"/>
              </a:spcBef>
              <a:spcAft>
                <a:spcPts val="1800"/>
              </a:spcAft>
              <a:buFont typeface="Arial" charset="0"/>
              <a:buNone/>
            </a:pPr>
            <a:r>
              <a:rPr lang="pl-PL" sz="2200" dirty="0" smtClean="0">
                <a:solidFill>
                  <a:srgbClr val="000000"/>
                </a:solidFill>
              </a:rPr>
              <a:t>Błędna ocena sytuacji lub fałszywe decyzje pilota tworzą skomplikowany krąg wielu zdarzeń powikłanych różnymi okolicznościami warunkującymi </a:t>
            </a:r>
            <a:r>
              <a:rPr lang="pl-PL" sz="2200" dirty="0" smtClean="0">
                <a:solidFill>
                  <a:srgbClr val="000000"/>
                </a:solidFill>
              </a:rPr>
              <a:t>zagrożenie wykonywania </a:t>
            </a:r>
            <a:r>
              <a:rPr lang="pl-PL" sz="2200" dirty="0" smtClean="0">
                <a:solidFill>
                  <a:srgbClr val="000000"/>
                </a:solidFill>
              </a:rPr>
              <a:t>bezpiecznego lotu</a:t>
            </a:r>
            <a:r>
              <a:rPr lang="pl-PL" sz="2200" dirty="0" smtClean="0">
                <a:solidFill>
                  <a:srgbClr val="000000"/>
                </a:solidFill>
              </a:rPr>
              <a:t>.</a:t>
            </a:r>
            <a:endParaRPr lang="pl-PL" sz="2200" dirty="0" smtClean="0">
              <a:solidFill>
                <a:srgbClr val="000000"/>
              </a:solidFill>
            </a:endParaRPr>
          </a:p>
          <a:p>
            <a:pPr marL="0" indent="0">
              <a:lnSpc>
                <a:spcPct val="90000"/>
              </a:lnSpc>
              <a:spcBef>
                <a:spcPct val="0"/>
              </a:spcBef>
              <a:buFont typeface="Arial" charset="0"/>
              <a:buNone/>
            </a:pPr>
            <a:r>
              <a:rPr lang="pl-PL" sz="2200" dirty="0" smtClean="0">
                <a:solidFill>
                  <a:srgbClr val="000000"/>
                </a:solidFill>
              </a:rPr>
              <a:t>Czynnikiem utrudniającym szybkie podejmowanie optymalnych decyzji jest ;</a:t>
            </a:r>
          </a:p>
          <a:p>
            <a:pPr>
              <a:lnSpc>
                <a:spcPct val="90000"/>
              </a:lnSpc>
              <a:spcBef>
                <a:spcPct val="0"/>
              </a:spcBef>
              <a:buClr>
                <a:schemeClr val="accent1">
                  <a:lumMod val="50000"/>
                </a:schemeClr>
              </a:buClr>
              <a:buSzPct val="100000"/>
              <a:buFont typeface="Wingdings" pitchFamily="2" charset="2"/>
              <a:buChar char="Ø"/>
            </a:pPr>
            <a:r>
              <a:rPr lang="pl-PL" sz="2200" dirty="0" smtClean="0">
                <a:solidFill>
                  <a:srgbClr val="000000"/>
                </a:solidFill>
              </a:rPr>
              <a:t>mnogość informacji sytuacyjnych i eksploatacyjnych jakie musi odebrać pilot. </a:t>
            </a:r>
          </a:p>
          <a:p>
            <a:pPr>
              <a:lnSpc>
                <a:spcPct val="90000"/>
              </a:lnSpc>
              <a:spcBef>
                <a:spcPct val="0"/>
              </a:spcBef>
              <a:buClr>
                <a:schemeClr val="accent1">
                  <a:lumMod val="50000"/>
                </a:schemeClr>
              </a:buClr>
              <a:buSzPct val="100000"/>
              <a:buFont typeface="Wingdings" pitchFamily="2" charset="2"/>
              <a:buChar char="Ø"/>
            </a:pPr>
            <a:r>
              <a:rPr lang="pl-PL" sz="2200" dirty="0" smtClean="0">
                <a:solidFill>
                  <a:srgbClr val="000000"/>
                </a:solidFill>
              </a:rPr>
              <a:t>bardzo krótki czas niezbędny do analitycznego myślenia decyzyjnego oraz   </a:t>
            </a:r>
          </a:p>
          <a:p>
            <a:pPr marL="0" indent="0">
              <a:lnSpc>
                <a:spcPct val="90000"/>
              </a:lnSpc>
              <a:spcBef>
                <a:spcPct val="0"/>
              </a:spcBef>
              <a:buClr>
                <a:schemeClr val="accent1">
                  <a:lumMod val="50000"/>
                </a:schemeClr>
              </a:buClr>
              <a:buSzPct val="100000"/>
              <a:buNone/>
            </a:pPr>
            <a:r>
              <a:rPr lang="pl-PL" sz="2200" dirty="0" smtClean="0">
                <a:solidFill>
                  <a:srgbClr val="000000"/>
                </a:solidFill>
              </a:rPr>
              <a:t>     </a:t>
            </a:r>
            <a:r>
              <a:rPr lang="pl-PL" sz="2200" dirty="0" smtClean="0">
                <a:solidFill>
                  <a:srgbClr val="000000"/>
                </a:solidFill>
              </a:rPr>
              <a:t>wykonania </a:t>
            </a:r>
            <a:r>
              <a:rPr lang="pl-PL" sz="2200" dirty="0" smtClean="0">
                <a:solidFill>
                  <a:srgbClr val="000000"/>
                </a:solidFill>
              </a:rPr>
              <a:t>koniecznych czynności w sytuacji </a:t>
            </a:r>
            <a:r>
              <a:rPr lang="pl-PL" sz="2200" dirty="0" smtClean="0">
                <a:solidFill>
                  <a:srgbClr val="000000"/>
                </a:solidFill>
              </a:rPr>
              <a:t>zagrożenia. </a:t>
            </a:r>
            <a:endParaRPr lang="pl-PL" sz="2200" dirty="0" smtClean="0">
              <a:solidFill>
                <a:srgbClr val="000000"/>
              </a:solidFill>
            </a:endParaRPr>
          </a:p>
          <a:p>
            <a:pPr>
              <a:lnSpc>
                <a:spcPct val="90000"/>
              </a:lnSpc>
              <a:spcBef>
                <a:spcPct val="0"/>
              </a:spcBef>
              <a:buClr>
                <a:schemeClr val="accent1">
                  <a:lumMod val="50000"/>
                </a:schemeClr>
              </a:buClr>
              <a:buSzPct val="100000"/>
              <a:buFont typeface="Wingdings" pitchFamily="2" charset="2"/>
              <a:buChar char="Ø"/>
            </a:pPr>
            <a:r>
              <a:rPr lang="pl-PL" sz="2200" dirty="0" smtClean="0">
                <a:solidFill>
                  <a:srgbClr val="000000"/>
                </a:solidFill>
              </a:rPr>
              <a:t>fizjologiczna reakcja stresowa na niespodziewane lub ekstremalne warunki   </a:t>
            </a:r>
          </a:p>
          <a:p>
            <a:pPr marL="0" indent="0">
              <a:lnSpc>
                <a:spcPct val="90000"/>
              </a:lnSpc>
              <a:spcBef>
                <a:spcPct val="0"/>
              </a:spcBef>
              <a:spcAft>
                <a:spcPts val="1800"/>
              </a:spcAft>
              <a:buClr>
                <a:schemeClr val="accent1">
                  <a:lumMod val="50000"/>
                </a:schemeClr>
              </a:buClr>
              <a:buSzPct val="100000"/>
              <a:buNone/>
            </a:pPr>
            <a:r>
              <a:rPr lang="pl-PL" sz="2200" dirty="0" smtClean="0">
                <a:solidFill>
                  <a:srgbClr val="000000"/>
                </a:solidFill>
              </a:rPr>
              <a:t>     </a:t>
            </a:r>
            <a:r>
              <a:rPr lang="pl-PL" sz="2200" dirty="0" smtClean="0">
                <a:solidFill>
                  <a:srgbClr val="000000"/>
                </a:solidFill>
              </a:rPr>
              <a:t>lotu.</a:t>
            </a:r>
            <a:endParaRPr lang="pl-PL" sz="2200" dirty="0" smtClean="0">
              <a:solidFill>
                <a:srgbClr val="000000"/>
              </a:solidFill>
            </a:endParaRPr>
          </a:p>
          <a:p>
            <a:pPr marL="0" indent="0">
              <a:lnSpc>
                <a:spcPct val="90000"/>
              </a:lnSpc>
              <a:spcBef>
                <a:spcPct val="0"/>
              </a:spcBef>
              <a:buFont typeface="Arial" charset="0"/>
              <a:buNone/>
            </a:pPr>
            <a:r>
              <a:rPr lang="pl-PL" sz="2200" dirty="0" smtClean="0">
                <a:solidFill>
                  <a:srgbClr val="000000"/>
                </a:solidFill>
              </a:rPr>
              <a:t>Powyższe czynniki </a:t>
            </a:r>
            <a:r>
              <a:rPr lang="pl-PL" sz="2200" dirty="0" smtClean="0">
                <a:solidFill>
                  <a:srgbClr val="000000"/>
                </a:solidFill>
              </a:rPr>
              <a:t>można </a:t>
            </a:r>
            <a:r>
              <a:rPr lang="pl-PL" sz="2200" dirty="0" smtClean="0">
                <a:solidFill>
                  <a:srgbClr val="000000"/>
                </a:solidFill>
              </a:rPr>
              <a:t>zoptymalizować </a:t>
            </a:r>
            <a:r>
              <a:rPr lang="pl-PL" sz="2200" dirty="0" smtClean="0">
                <a:solidFill>
                  <a:srgbClr val="000000"/>
                </a:solidFill>
              </a:rPr>
              <a:t>poprawiając bezpieczeństwo wykonywania czynności lotniczych </a:t>
            </a:r>
            <a:r>
              <a:rPr lang="pl-PL" sz="2200" dirty="0" smtClean="0">
                <a:solidFill>
                  <a:srgbClr val="000000"/>
                </a:solidFill>
              </a:rPr>
              <a:t>poprzez </a:t>
            </a:r>
            <a:r>
              <a:rPr lang="pl-PL" sz="2200" dirty="0" smtClean="0">
                <a:solidFill>
                  <a:srgbClr val="000000"/>
                </a:solidFill>
              </a:rPr>
              <a:t>szkolenia </a:t>
            </a:r>
            <a:r>
              <a:rPr lang="pl-PL" sz="2200" dirty="0" smtClean="0">
                <a:solidFill>
                  <a:srgbClr val="000000"/>
                </a:solidFill>
              </a:rPr>
              <a:t>oraz </a:t>
            </a:r>
            <a:r>
              <a:rPr lang="pl-PL" sz="2200" dirty="0" smtClean="0">
                <a:solidFill>
                  <a:srgbClr val="000000"/>
                </a:solidFill>
              </a:rPr>
              <a:t>systematyczne  treningi w symulatorach lotu.</a:t>
            </a:r>
          </a:p>
        </p:txBody>
      </p:sp>
      <p:sp>
        <p:nvSpPr>
          <p:cNvPr id="17413" name="Symbol zastępczy numeru slajdu 2"/>
          <p:cNvSpPr>
            <a:spLocks noGrp="1"/>
          </p:cNvSpPr>
          <p:nvPr>
            <p:ph type="sldNum" sz="quarter" idx="12"/>
          </p:nvPr>
        </p:nvSpPr>
        <p:spPr bwMode="auto">
          <a:xfrm>
            <a:off x="11374438" y="6303963"/>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1140B16-FD5E-45FA-9AB4-E3C50B05F47D}" type="slidenum">
              <a:rPr lang="pl-PL"/>
              <a:pPr fontAlgn="base">
                <a:spcBef>
                  <a:spcPct val="0"/>
                </a:spcBef>
                <a:spcAft>
                  <a:spcPct val="0"/>
                </a:spcAft>
              </a:pPr>
              <a:t>11</a:t>
            </a:fld>
            <a:endParaRPr lang="pl-P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44613" y="712788"/>
            <a:ext cx="10298112" cy="555625"/>
          </a:xfrm>
        </p:spPr>
        <p:txBody>
          <a:bodyPr rtlCol="0">
            <a:normAutofit fontScale="90000"/>
          </a:bodyPr>
          <a:lstStyle/>
          <a:p>
            <a:pPr fontAlgn="auto">
              <a:spcAft>
                <a:spcPts val="0"/>
              </a:spcAft>
              <a:defRPr/>
            </a:pPr>
            <a:r>
              <a:rPr lang="pl-PL" dirty="0"/>
              <a:t>Specyficzne warunki czynności lotniczych w GA</a:t>
            </a:r>
          </a:p>
        </p:txBody>
      </p:sp>
      <p:pic>
        <p:nvPicPr>
          <p:cNvPr id="18435" name="Obraz 3"/>
          <p:cNvPicPr>
            <a:picLocks noChangeAspect="1"/>
          </p:cNvPicPr>
          <p:nvPr/>
        </p:nvPicPr>
        <p:blipFill>
          <a:blip r:embed="rId2" cstate="print"/>
          <a:srcRect/>
          <a:stretch>
            <a:fillRect/>
          </a:stretch>
        </p:blipFill>
        <p:spPr bwMode="auto">
          <a:xfrm>
            <a:off x="10272713" y="115888"/>
            <a:ext cx="1652587" cy="569912"/>
          </a:xfrm>
          <a:prstGeom prst="rect">
            <a:avLst/>
          </a:prstGeom>
          <a:noFill/>
          <a:ln w="9525">
            <a:noFill/>
            <a:miter lim="800000"/>
            <a:headEnd/>
            <a:tailEnd/>
          </a:ln>
        </p:spPr>
      </p:pic>
      <p:sp>
        <p:nvSpPr>
          <p:cNvPr id="6" name="Symbol zastępczy zawartości 5"/>
          <p:cNvSpPr>
            <a:spLocks noGrp="1"/>
          </p:cNvSpPr>
          <p:nvPr>
            <p:ph idx="1"/>
          </p:nvPr>
        </p:nvSpPr>
        <p:spPr>
          <a:xfrm>
            <a:off x="1370013" y="1628799"/>
            <a:ext cx="10301287" cy="4097313"/>
          </a:xfrm>
        </p:spPr>
        <p:txBody>
          <a:bodyPr rtlCol="0">
            <a:normAutofit fontScale="92500" lnSpcReduction="10000"/>
          </a:bodyPr>
          <a:lstStyle/>
          <a:p>
            <a:pPr marL="0" indent="0" fontAlgn="auto">
              <a:lnSpc>
                <a:spcPct val="90000"/>
              </a:lnSpc>
              <a:spcBef>
                <a:spcPts val="0"/>
              </a:spcBef>
              <a:buClr>
                <a:srgbClr val="30ACEC">
                  <a:lumMod val="75000"/>
                </a:srgbClr>
              </a:buClr>
              <a:buFont typeface="Arial"/>
              <a:buNone/>
              <a:defRPr/>
            </a:pPr>
            <a:r>
              <a:rPr lang="pl-PL" dirty="0">
                <a:solidFill>
                  <a:prstClr val="black"/>
                </a:solidFill>
              </a:rPr>
              <a:t>W przeciwieństwie do lotnictwa komercyjnego i wojskowego, piloci w </a:t>
            </a:r>
            <a:r>
              <a:rPr lang="pl-PL" dirty="0" smtClean="0">
                <a:solidFill>
                  <a:prstClr val="black"/>
                </a:solidFill>
              </a:rPr>
              <a:t>GA: </a:t>
            </a:r>
            <a:endParaRPr lang="pl-PL" dirty="0" smtClean="0">
              <a:solidFill>
                <a:prstClr val="black"/>
              </a:solidFill>
            </a:endParaRPr>
          </a:p>
          <a:p>
            <a:pPr marL="0" indent="0" fontAlgn="auto">
              <a:lnSpc>
                <a:spcPct val="90000"/>
              </a:lnSpc>
              <a:spcBef>
                <a:spcPts val="0"/>
              </a:spcBef>
              <a:buClr>
                <a:srgbClr val="30ACEC">
                  <a:lumMod val="75000"/>
                </a:srgbClr>
              </a:buClr>
              <a:buFont typeface="Arial"/>
              <a:buNone/>
              <a:defRPr/>
            </a:pPr>
            <a:endParaRPr lang="pl-PL" dirty="0">
              <a:solidFill>
                <a:prstClr val="black"/>
              </a:solidFill>
            </a:endParaRPr>
          </a:p>
          <a:p>
            <a:pPr fontAlgn="auto">
              <a:lnSpc>
                <a:spcPct val="90000"/>
              </a:lnSpc>
              <a:spcBef>
                <a:spcPts val="0"/>
              </a:spcBef>
              <a:buClr>
                <a:schemeClr val="accent1">
                  <a:lumMod val="50000"/>
                </a:schemeClr>
              </a:buClr>
              <a:buSzPct val="100000"/>
              <a:buFont typeface="Wingdings" panose="05000000000000000000" pitchFamily="2" charset="2"/>
              <a:buChar char="Ø"/>
              <a:defRPr/>
            </a:pPr>
            <a:r>
              <a:rPr lang="pl-PL" dirty="0">
                <a:solidFill>
                  <a:prstClr val="black"/>
                </a:solidFill>
              </a:rPr>
              <a:t>nie </a:t>
            </a:r>
            <a:r>
              <a:rPr lang="pl-PL" dirty="0" smtClean="0">
                <a:solidFill>
                  <a:prstClr val="black"/>
                </a:solidFill>
              </a:rPr>
              <a:t>posiadają </a:t>
            </a:r>
            <a:r>
              <a:rPr lang="pl-PL" dirty="0" smtClean="0">
                <a:solidFill>
                  <a:prstClr val="black"/>
                </a:solidFill>
              </a:rPr>
              <a:t>dużego </a:t>
            </a:r>
            <a:r>
              <a:rPr lang="pl-PL" dirty="0">
                <a:solidFill>
                  <a:prstClr val="black"/>
                </a:solidFill>
              </a:rPr>
              <a:t>doświadczenia w specjalistycznym </a:t>
            </a:r>
            <a:r>
              <a:rPr lang="pl-PL" dirty="0" smtClean="0">
                <a:solidFill>
                  <a:prstClr val="black"/>
                </a:solidFill>
              </a:rPr>
              <a:t>szkoleniu i treningu</a:t>
            </a:r>
            <a:r>
              <a:rPr lang="pl-PL" dirty="0">
                <a:solidFill>
                  <a:prstClr val="black"/>
                </a:solidFill>
              </a:rPr>
              <a:t>;</a:t>
            </a:r>
          </a:p>
          <a:p>
            <a:pPr fontAlgn="auto">
              <a:lnSpc>
                <a:spcPct val="90000"/>
              </a:lnSpc>
              <a:spcBef>
                <a:spcPts val="0"/>
              </a:spcBef>
              <a:buClr>
                <a:schemeClr val="accent1">
                  <a:lumMod val="50000"/>
                </a:schemeClr>
              </a:buClr>
              <a:buSzPct val="100000"/>
              <a:buFont typeface="Wingdings" panose="05000000000000000000" pitchFamily="2" charset="2"/>
              <a:buChar char="Ø"/>
              <a:defRPr/>
            </a:pPr>
            <a:r>
              <a:rPr lang="pl-PL" dirty="0">
                <a:solidFill>
                  <a:prstClr val="black"/>
                </a:solidFill>
              </a:rPr>
              <a:t>latają głównie dla zaspokojenia własnych </a:t>
            </a:r>
            <a:r>
              <a:rPr lang="pl-PL" dirty="0" smtClean="0">
                <a:solidFill>
                  <a:prstClr val="black"/>
                </a:solidFill>
              </a:rPr>
              <a:t>potrzeb </a:t>
            </a:r>
            <a:r>
              <a:rPr lang="pl-PL" dirty="0" smtClean="0">
                <a:solidFill>
                  <a:prstClr val="black"/>
                </a:solidFill>
              </a:rPr>
              <a:t>(loty rekreacyjne, turystyczne);</a:t>
            </a:r>
            <a:endParaRPr lang="pl-PL" dirty="0">
              <a:solidFill>
                <a:prstClr val="black"/>
              </a:solidFill>
            </a:endParaRPr>
          </a:p>
          <a:p>
            <a:pPr fontAlgn="auto">
              <a:lnSpc>
                <a:spcPct val="90000"/>
              </a:lnSpc>
              <a:spcBef>
                <a:spcPts val="0"/>
              </a:spcBef>
              <a:buClr>
                <a:schemeClr val="accent1">
                  <a:lumMod val="50000"/>
                </a:schemeClr>
              </a:buClr>
              <a:buSzPct val="100000"/>
              <a:buFont typeface="Wingdings" panose="05000000000000000000" pitchFamily="2" charset="2"/>
              <a:buChar char="Ø"/>
              <a:defRPr/>
            </a:pPr>
            <a:r>
              <a:rPr lang="pl-PL" dirty="0" smtClean="0">
                <a:solidFill>
                  <a:prstClr val="black"/>
                </a:solidFill>
              </a:rPr>
              <a:t>z reguły wykonują </a:t>
            </a:r>
            <a:r>
              <a:rPr lang="pl-PL" dirty="0">
                <a:solidFill>
                  <a:prstClr val="black"/>
                </a:solidFill>
              </a:rPr>
              <a:t>loty bez drugiego pilota;</a:t>
            </a:r>
          </a:p>
          <a:p>
            <a:pPr fontAlgn="auto">
              <a:lnSpc>
                <a:spcPct val="90000"/>
              </a:lnSpc>
              <a:spcBef>
                <a:spcPts val="0"/>
              </a:spcBef>
              <a:buClr>
                <a:schemeClr val="accent1">
                  <a:lumMod val="50000"/>
                </a:schemeClr>
              </a:buClr>
              <a:buSzPct val="100000"/>
              <a:buFont typeface="Wingdings" panose="05000000000000000000" pitchFamily="2" charset="2"/>
              <a:buChar char="Ø"/>
              <a:defRPr/>
            </a:pPr>
            <a:r>
              <a:rPr lang="pl-PL" dirty="0">
                <a:solidFill>
                  <a:prstClr val="black"/>
                </a:solidFill>
              </a:rPr>
              <a:t>korzystają z </a:t>
            </a:r>
            <a:r>
              <a:rPr lang="pl-PL" dirty="0" smtClean="0">
                <a:solidFill>
                  <a:prstClr val="black"/>
                </a:solidFill>
              </a:rPr>
              <a:t> prostszych konstrukcji </a:t>
            </a:r>
            <a:r>
              <a:rPr lang="pl-PL" dirty="0" smtClean="0">
                <a:solidFill>
                  <a:prstClr val="black"/>
                </a:solidFill>
              </a:rPr>
              <a:t>samolotów, wyposażonych </a:t>
            </a:r>
            <a:r>
              <a:rPr lang="pl-PL" dirty="0" smtClean="0">
                <a:solidFill>
                  <a:prstClr val="black"/>
                </a:solidFill>
              </a:rPr>
              <a:t>w mniejszą ilość </a:t>
            </a:r>
            <a:r>
              <a:rPr lang="pl-PL" dirty="0">
                <a:solidFill>
                  <a:prstClr val="black"/>
                </a:solidFill>
              </a:rPr>
              <a:t>systemów wspomagających </a:t>
            </a:r>
            <a:r>
              <a:rPr lang="pl-PL" dirty="0" smtClean="0">
                <a:solidFill>
                  <a:prstClr val="black"/>
                </a:solidFill>
              </a:rPr>
              <a:t>pilotaż;</a:t>
            </a:r>
            <a:endParaRPr lang="pl-PL" dirty="0">
              <a:solidFill>
                <a:prstClr val="black"/>
              </a:solidFill>
            </a:endParaRPr>
          </a:p>
          <a:p>
            <a:pPr fontAlgn="auto">
              <a:lnSpc>
                <a:spcPct val="90000"/>
              </a:lnSpc>
              <a:spcBef>
                <a:spcPts val="0"/>
              </a:spcBef>
              <a:buClr>
                <a:schemeClr val="accent1">
                  <a:lumMod val="50000"/>
                </a:schemeClr>
              </a:buClr>
              <a:buSzPct val="100000"/>
              <a:buFont typeface="Wingdings" panose="05000000000000000000" pitchFamily="2" charset="2"/>
              <a:buChar char="Ø"/>
              <a:defRPr/>
            </a:pPr>
            <a:r>
              <a:rPr lang="pl-PL" dirty="0">
                <a:solidFill>
                  <a:prstClr val="black"/>
                </a:solidFill>
              </a:rPr>
              <a:t>mają mniejsze wsparcie ze strony </a:t>
            </a:r>
            <a:r>
              <a:rPr lang="pl-PL" dirty="0" smtClean="0">
                <a:solidFill>
                  <a:prstClr val="black"/>
                </a:solidFill>
              </a:rPr>
              <a:t>służb </a:t>
            </a:r>
            <a:r>
              <a:rPr lang="pl-PL" dirty="0" smtClean="0">
                <a:solidFill>
                  <a:prstClr val="black"/>
                </a:solidFill>
              </a:rPr>
              <a:t>ruchu </a:t>
            </a:r>
            <a:r>
              <a:rPr lang="pl-PL" dirty="0">
                <a:solidFill>
                  <a:prstClr val="black"/>
                </a:solidFill>
              </a:rPr>
              <a:t>lotniczego;</a:t>
            </a:r>
          </a:p>
          <a:p>
            <a:pPr fontAlgn="auto">
              <a:lnSpc>
                <a:spcPct val="90000"/>
              </a:lnSpc>
              <a:spcBef>
                <a:spcPts val="0"/>
              </a:spcBef>
              <a:buClr>
                <a:schemeClr val="accent1">
                  <a:lumMod val="50000"/>
                </a:schemeClr>
              </a:buClr>
              <a:buSzPct val="100000"/>
              <a:buFont typeface="Wingdings" panose="05000000000000000000" pitchFamily="2" charset="2"/>
              <a:buChar char="Ø"/>
              <a:defRPr/>
            </a:pPr>
            <a:r>
              <a:rPr lang="pl-PL" dirty="0">
                <a:solidFill>
                  <a:prstClr val="black"/>
                </a:solidFill>
              </a:rPr>
              <a:t>są bardziej narażeni na zmiany warunków pogodowych </a:t>
            </a:r>
            <a:r>
              <a:rPr lang="pl-PL" dirty="0" smtClean="0">
                <a:solidFill>
                  <a:prstClr val="black"/>
                </a:solidFill>
              </a:rPr>
              <a:t>[10].</a:t>
            </a:r>
            <a:endParaRPr lang="pl-PL" dirty="0">
              <a:solidFill>
                <a:prstClr val="black"/>
              </a:solidFill>
            </a:endParaRPr>
          </a:p>
          <a:p>
            <a:pPr fontAlgn="auto">
              <a:lnSpc>
                <a:spcPct val="90000"/>
              </a:lnSpc>
              <a:spcBef>
                <a:spcPts val="0"/>
              </a:spcBef>
              <a:buClr>
                <a:srgbClr val="30ACEC">
                  <a:lumMod val="75000"/>
                </a:srgbClr>
              </a:buClr>
              <a:buFont typeface="Arial"/>
              <a:buChar char="•"/>
              <a:defRPr/>
            </a:pPr>
            <a:endParaRPr lang="pl-PL" dirty="0">
              <a:solidFill>
                <a:prstClr val="black"/>
              </a:solidFill>
            </a:endParaRPr>
          </a:p>
          <a:p>
            <a:pPr marL="0" indent="0" fontAlgn="auto">
              <a:lnSpc>
                <a:spcPct val="90000"/>
              </a:lnSpc>
              <a:spcBef>
                <a:spcPts val="0"/>
              </a:spcBef>
              <a:buClr>
                <a:srgbClr val="30ACEC">
                  <a:lumMod val="75000"/>
                </a:srgbClr>
              </a:buClr>
              <a:buFont typeface="Arial"/>
              <a:buNone/>
              <a:defRPr/>
            </a:pPr>
            <a:r>
              <a:rPr lang="pl-PL" sz="1500" dirty="0" smtClean="0">
                <a:solidFill>
                  <a:prstClr val="black"/>
                </a:solidFill>
              </a:rPr>
              <a:t>10 </a:t>
            </a:r>
            <a:r>
              <a:rPr lang="pl-PL" sz="1500" dirty="0">
                <a:solidFill>
                  <a:prstClr val="black"/>
                </a:solidFill>
              </a:rPr>
              <a:t>- </a:t>
            </a:r>
            <a:r>
              <a:rPr lang="pl-PL" sz="1500" dirty="0" err="1">
                <a:solidFill>
                  <a:prstClr val="black"/>
                </a:solidFill>
              </a:rPr>
              <a:t>Causse</a:t>
            </a:r>
            <a:r>
              <a:rPr lang="pl-PL" sz="1500" dirty="0">
                <a:solidFill>
                  <a:prstClr val="black"/>
                </a:solidFill>
              </a:rPr>
              <a:t>, M., </a:t>
            </a:r>
            <a:r>
              <a:rPr lang="pl-PL" sz="1500" dirty="0" err="1">
                <a:solidFill>
                  <a:prstClr val="black"/>
                </a:solidFill>
              </a:rPr>
              <a:t>Dehais</a:t>
            </a:r>
            <a:r>
              <a:rPr lang="pl-PL" sz="1500" dirty="0">
                <a:solidFill>
                  <a:prstClr val="black"/>
                </a:solidFill>
              </a:rPr>
              <a:t>, F., </a:t>
            </a:r>
            <a:r>
              <a:rPr lang="pl-PL" sz="1500" dirty="0" err="1">
                <a:solidFill>
                  <a:prstClr val="black"/>
                </a:solidFill>
              </a:rPr>
              <a:t>Arexis</a:t>
            </a:r>
            <a:r>
              <a:rPr lang="pl-PL" sz="1500" dirty="0">
                <a:solidFill>
                  <a:prstClr val="black"/>
                </a:solidFill>
              </a:rPr>
              <a:t>, M. and Pastor, J. (2011). </a:t>
            </a:r>
            <a:r>
              <a:rPr lang="en-GB" sz="1500" dirty="0">
                <a:solidFill>
                  <a:prstClr val="black"/>
                </a:solidFill>
              </a:rPr>
              <a:t>Cognitive aging and flight performances</a:t>
            </a:r>
            <a:r>
              <a:rPr lang="pl-PL" sz="1500" dirty="0">
                <a:solidFill>
                  <a:prstClr val="black"/>
                </a:solidFill>
              </a:rPr>
              <a:t> </a:t>
            </a:r>
            <a:r>
              <a:rPr lang="en-GB" sz="1500" dirty="0">
                <a:solidFill>
                  <a:prstClr val="black"/>
                </a:solidFill>
              </a:rPr>
              <a:t>in general aviation pilots</a:t>
            </a:r>
            <a:r>
              <a:rPr lang="pl-PL" sz="1500" dirty="0">
                <a:solidFill>
                  <a:prstClr val="black"/>
                </a:solidFill>
              </a:rPr>
              <a:t>. </a:t>
            </a:r>
            <a:r>
              <a:rPr lang="en-GB" sz="1500" dirty="0">
                <a:solidFill>
                  <a:prstClr val="black"/>
                </a:solidFill>
              </a:rPr>
              <a:t>Aging, Neuropsychology, and Cognition, </a:t>
            </a:r>
            <a:r>
              <a:rPr lang="en-GB" sz="1500" dirty="0" err="1">
                <a:solidFill>
                  <a:prstClr val="black"/>
                </a:solidFill>
              </a:rPr>
              <a:t>iFirst</a:t>
            </a:r>
            <a:r>
              <a:rPr lang="en-GB" sz="1500" dirty="0">
                <a:solidFill>
                  <a:prstClr val="black"/>
                </a:solidFill>
              </a:rPr>
              <a:t>, </a:t>
            </a:r>
            <a:r>
              <a:rPr lang="pl-PL" sz="1500" dirty="0">
                <a:solidFill>
                  <a:prstClr val="black"/>
                </a:solidFill>
              </a:rPr>
              <a:t>pp. </a:t>
            </a:r>
            <a:r>
              <a:rPr lang="en-GB" sz="1500" dirty="0">
                <a:solidFill>
                  <a:prstClr val="black"/>
                </a:solidFill>
              </a:rPr>
              <a:t>1–18</a:t>
            </a:r>
            <a:r>
              <a:rPr lang="pl-PL" sz="1500" dirty="0">
                <a:solidFill>
                  <a:prstClr val="black"/>
                </a:solidFill>
              </a:rPr>
              <a:t> - DOI: 10.1080/13825585.2011.586018</a:t>
            </a:r>
          </a:p>
        </p:txBody>
      </p:sp>
      <p:sp>
        <p:nvSpPr>
          <p:cNvPr id="18437" name="Symbol zastępczy numeru slajdu 2"/>
          <p:cNvSpPr>
            <a:spLocks noGrp="1"/>
          </p:cNvSpPr>
          <p:nvPr>
            <p:ph type="sldNum" sz="quarter" idx="12"/>
          </p:nvPr>
        </p:nvSpPr>
        <p:spPr bwMode="auto">
          <a:xfrm>
            <a:off x="11374438" y="6308725"/>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3B252E2-FF45-4B8D-82B4-0A7ADAB0C203}" type="slidenum">
              <a:rPr lang="pl-PL"/>
              <a:pPr fontAlgn="base">
                <a:spcBef>
                  <a:spcPct val="0"/>
                </a:spcBef>
                <a:spcAft>
                  <a:spcPct val="0"/>
                </a:spcAft>
              </a:pPr>
              <a:t>12</a:t>
            </a:fld>
            <a:endParaRPr lang="pl-P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44613" y="712788"/>
            <a:ext cx="10298112" cy="555625"/>
          </a:xfrm>
        </p:spPr>
        <p:txBody>
          <a:bodyPr rtlCol="0">
            <a:normAutofit fontScale="90000"/>
          </a:bodyPr>
          <a:lstStyle/>
          <a:p>
            <a:pPr fontAlgn="auto">
              <a:spcAft>
                <a:spcPts val="0"/>
              </a:spcAft>
              <a:defRPr/>
            </a:pPr>
            <a:r>
              <a:rPr lang="pl-PL" dirty="0" smtClean="0"/>
              <a:t>Zagrożenia wynikające z niskiej sprawności fizycznej</a:t>
            </a:r>
            <a:endParaRPr lang="pl-PL" dirty="0"/>
          </a:p>
        </p:txBody>
      </p:sp>
      <p:pic>
        <p:nvPicPr>
          <p:cNvPr id="19459" name="Obraz 3"/>
          <p:cNvPicPr>
            <a:picLocks noChangeAspect="1"/>
          </p:cNvPicPr>
          <p:nvPr/>
        </p:nvPicPr>
        <p:blipFill>
          <a:blip r:embed="rId2" cstate="print"/>
          <a:srcRect/>
          <a:stretch>
            <a:fillRect/>
          </a:stretch>
        </p:blipFill>
        <p:spPr bwMode="auto">
          <a:xfrm>
            <a:off x="10272713" y="115888"/>
            <a:ext cx="1652587" cy="569912"/>
          </a:xfrm>
          <a:prstGeom prst="rect">
            <a:avLst/>
          </a:prstGeom>
          <a:noFill/>
          <a:ln w="9525">
            <a:noFill/>
            <a:miter lim="800000"/>
            <a:headEnd/>
            <a:tailEnd/>
          </a:ln>
        </p:spPr>
      </p:pic>
      <p:sp>
        <p:nvSpPr>
          <p:cNvPr id="19460" name="Symbol zastępczy zawartości 5"/>
          <p:cNvSpPr>
            <a:spLocks noGrp="1"/>
          </p:cNvSpPr>
          <p:nvPr>
            <p:ph idx="1"/>
          </p:nvPr>
        </p:nvSpPr>
        <p:spPr>
          <a:xfrm>
            <a:off x="1370013" y="1477963"/>
            <a:ext cx="10301287" cy="4543425"/>
          </a:xfrm>
        </p:spPr>
        <p:txBody>
          <a:bodyPr/>
          <a:lstStyle/>
          <a:p>
            <a:pPr marL="0" indent="0">
              <a:lnSpc>
                <a:spcPct val="90000"/>
              </a:lnSpc>
              <a:spcBef>
                <a:spcPct val="0"/>
              </a:spcBef>
              <a:buClr>
                <a:schemeClr val="accent1">
                  <a:lumMod val="50000"/>
                </a:schemeClr>
              </a:buClr>
              <a:buSzPct val="100000"/>
              <a:buFont typeface="Wingdings" pitchFamily="2" charset="2"/>
              <a:buChar char="Ø"/>
            </a:pPr>
            <a:r>
              <a:rPr lang="pl-PL" dirty="0" smtClean="0">
                <a:solidFill>
                  <a:srgbClr val="000000"/>
                </a:solidFill>
              </a:rPr>
              <a:t>  słaba </a:t>
            </a:r>
            <a:r>
              <a:rPr lang="pl-PL" dirty="0" smtClean="0">
                <a:solidFill>
                  <a:srgbClr val="000000"/>
                </a:solidFill>
              </a:rPr>
              <a:t>wydolność układu krążeniowo-oddechowego</a:t>
            </a:r>
          </a:p>
          <a:p>
            <a:pPr marL="0" indent="0">
              <a:lnSpc>
                <a:spcPct val="90000"/>
              </a:lnSpc>
              <a:spcBef>
                <a:spcPct val="0"/>
              </a:spcBef>
              <a:buClr>
                <a:schemeClr val="accent1">
                  <a:lumMod val="50000"/>
                </a:schemeClr>
              </a:buClr>
              <a:buSzPct val="100000"/>
              <a:buFont typeface="Wingdings" pitchFamily="2" charset="2"/>
              <a:buChar char="Ø"/>
            </a:pPr>
            <a:r>
              <a:rPr lang="pl-PL" dirty="0" smtClean="0">
                <a:solidFill>
                  <a:srgbClr val="000000"/>
                </a:solidFill>
              </a:rPr>
              <a:t>  nieskuteczne </a:t>
            </a:r>
            <a:r>
              <a:rPr lang="pl-PL" dirty="0" smtClean="0">
                <a:solidFill>
                  <a:srgbClr val="000000"/>
                </a:solidFill>
              </a:rPr>
              <a:t>wykorzystanie tlenu zawartego we wdychanym powietrzu</a:t>
            </a:r>
          </a:p>
          <a:p>
            <a:pPr marL="0" indent="0">
              <a:lnSpc>
                <a:spcPct val="90000"/>
              </a:lnSpc>
              <a:spcBef>
                <a:spcPct val="0"/>
              </a:spcBef>
              <a:buClr>
                <a:schemeClr val="accent1">
                  <a:lumMod val="50000"/>
                </a:schemeClr>
              </a:buClr>
              <a:buSzPct val="100000"/>
              <a:buFont typeface="Wingdings" pitchFamily="2" charset="2"/>
              <a:buChar char="Ø"/>
            </a:pPr>
            <a:r>
              <a:rPr lang="pl-PL" dirty="0" smtClean="0">
                <a:solidFill>
                  <a:srgbClr val="000000"/>
                </a:solidFill>
              </a:rPr>
              <a:t>  słaba </a:t>
            </a:r>
            <a:r>
              <a:rPr lang="pl-PL" dirty="0" smtClean="0">
                <a:solidFill>
                  <a:srgbClr val="000000"/>
                </a:solidFill>
              </a:rPr>
              <a:t>tolerancja wibracyjna</a:t>
            </a:r>
          </a:p>
          <a:p>
            <a:pPr marL="0" indent="0">
              <a:lnSpc>
                <a:spcPct val="90000"/>
              </a:lnSpc>
              <a:spcBef>
                <a:spcPct val="0"/>
              </a:spcBef>
              <a:buClr>
                <a:schemeClr val="accent1">
                  <a:lumMod val="50000"/>
                </a:schemeClr>
              </a:buClr>
              <a:buSzPct val="100000"/>
              <a:buFont typeface="Wingdings" pitchFamily="2" charset="2"/>
              <a:buChar char="Ø"/>
            </a:pPr>
            <a:r>
              <a:rPr lang="pl-PL" dirty="0" smtClean="0">
                <a:solidFill>
                  <a:srgbClr val="000000"/>
                </a:solidFill>
              </a:rPr>
              <a:t>  ograniczony </a:t>
            </a:r>
            <a:r>
              <a:rPr lang="pl-PL" dirty="0" smtClean="0">
                <a:solidFill>
                  <a:srgbClr val="000000"/>
                </a:solidFill>
              </a:rPr>
              <a:t>zakres ruchów w stawach spowodowany przykurczami</a:t>
            </a:r>
          </a:p>
          <a:p>
            <a:pPr marL="0" indent="0">
              <a:lnSpc>
                <a:spcPct val="90000"/>
              </a:lnSpc>
              <a:spcBef>
                <a:spcPct val="0"/>
              </a:spcBef>
              <a:buClr>
                <a:schemeClr val="accent1">
                  <a:lumMod val="50000"/>
                </a:schemeClr>
              </a:buClr>
              <a:buSzPct val="100000"/>
              <a:buFont typeface="Wingdings" pitchFamily="2" charset="2"/>
              <a:buChar char="Ø"/>
            </a:pPr>
            <a:r>
              <a:rPr lang="pl-PL" dirty="0" smtClean="0">
                <a:solidFill>
                  <a:srgbClr val="000000"/>
                </a:solidFill>
              </a:rPr>
              <a:t>  dolegliwości </a:t>
            </a:r>
            <a:r>
              <a:rPr lang="pl-PL" dirty="0" smtClean="0">
                <a:solidFill>
                  <a:srgbClr val="000000"/>
                </a:solidFill>
              </a:rPr>
              <a:t>bólowe w czasie wykonywania ruchów</a:t>
            </a:r>
          </a:p>
          <a:p>
            <a:pPr marL="0" indent="0">
              <a:lnSpc>
                <a:spcPct val="90000"/>
              </a:lnSpc>
              <a:spcBef>
                <a:spcPct val="0"/>
              </a:spcBef>
              <a:buClr>
                <a:schemeClr val="accent1">
                  <a:lumMod val="50000"/>
                </a:schemeClr>
              </a:buClr>
              <a:buSzPct val="100000"/>
              <a:buFont typeface="Wingdings" pitchFamily="2" charset="2"/>
              <a:buChar char="Ø"/>
            </a:pPr>
            <a:r>
              <a:rPr lang="pl-PL" dirty="0" smtClean="0">
                <a:solidFill>
                  <a:srgbClr val="000000"/>
                </a:solidFill>
              </a:rPr>
              <a:t>  obniżenie </a:t>
            </a:r>
            <a:r>
              <a:rPr lang="pl-PL" dirty="0" smtClean="0">
                <a:solidFill>
                  <a:srgbClr val="000000"/>
                </a:solidFill>
              </a:rPr>
              <a:t>precyzji ruchów manualnych</a:t>
            </a:r>
          </a:p>
          <a:p>
            <a:pPr marL="0" indent="0">
              <a:lnSpc>
                <a:spcPct val="90000"/>
              </a:lnSpc>
              <a:spcBef>
                <a:spcPct val="0"/>
              </a:spcBef>
              <a:buClr>
                <a:schemeClr val="accent1">
                  <a:lumMod val="50000"/>
                </a:schemeClr>
              </a:buClr>
              <a:buSzPct val="100000"/>
              <a:buFont typeface="Wingdings" pitchFamily="2" charset="2"/>
              <a:buChar char="Ø"/>
            </a:pPr>
            <a:r>
              <a:rPr lang="pl-PL" dirty="0" smtClean="0">
                <a:solidFill>
                  <a:srgbClr val="000000"/>
                </a:solidFill>
              </a:rPr>
              <a:t>  zaburzenia </a:t>
            </a:r>
            <a:r>
              <a:rPr lang="pl-PL" dirty="0" smtClean="0">
                <a:solidFill>
                  <a:srgbClr val="000000"/>
                </a:solidFill>
              </a:rPr>
              <a:t>procesów metabolicznych – zagrożenie otyłością</a:t>
            </a:r>
          </a:p>
          <a:p>
            <a:pPr marL="0" indent="0">
              <a:lnSpc>
                <a:spcPct val="90000"/>
              </a:lnSpc>
              <a:spcBef>
                <a:spcPct val="0"/>
              </a:spcBef>
              <a:buClr>
                <a:schemeClr val="accent1">
                  <a:lumMod val="50000"/>
                </a:schemeClr>
              </a:buClr>
              <a:buSzPct val="100000"/>
              <a:buFont typeface="Wingdings" pitchFamily="2" charset="2"/>
              <a:buChar char="Ø"/>
            </a:pPr>
            <a:r>
              <a:rPr lang="pl-PL" dirty="0" smtClean="0">
                <a:solidFill>
                  <a:srgbClr val="000000"/>
                </a:solidFill>
              </a:rPr>
              <a:t>  zwiększona </a:t>
            </a:r>
            <a:r>
              <a:rPr lang="pl-PL" dirty="0" smtClean="0">
                <a:solidFill>
                  <a:srgbClr val="000000"/>
                </a:solidFill>
              </a:rPr>
              <a:t>podatność na zachorowania</a:t>
            </a:r>
          </a:p>
          <a:p>
            <a:pPr marL="0" indent="0">
              <a:lnSpc>
                <a:spcPct val="90000"/>
              </a:lnSpc>
              <a:spcBef>
                <a:spcPct val="0"/>
              </a:spcBef>
              <a:buClr>
                <a:schemeClr val="accent1">
                  <a:lumMod val="50000"/>
                </a:schemeClr>
              </a:buClr>
              <a:buSzPct val="100000"/>
              <a:buFont typeface="Wingdings" pitchFamily="2" charset="2"/>
              <a:buChar char="Ø"/>
            </a:pPr>
            <a:r>
              <a:rPr lang="pl-PL" dirty="0" smtClean="0">
                <a:solidFill>
                  <a:srgbClr val="000000"/>
                </a:solidFill>
              </a:rPr>
              <a:t>  słaba </a:t>
            </a:r>
            <a:r>
              <a:rPr lang="pl-PL" dirty="0" smtClean="0">
                <a:solidFill>
                  <a:srgbClr val="000000"/>
                </a:solidFill>
              </a:rPr>
              <a:t>odporność na zmęczenie fizyczne i psychiczne</a:t>
            </a:r>
          </a:p>
          <a:p>
            <a:pPr marL="0" indent="0">
              <a:lnSpc>
                <a:spcPct val="90000"/>
              </a:lnSpc>
              <a:spcBef>
                <a:spcPct val="0"/>
              </a:spcBef>
              <a:buClr>
                <a:schemeClr val="accent1">
                  <a:lumMod val="50000"/>
                </a:schemeClr>
              </a:buClr>
              <a:buSzPct val="100000"/>
              <a:buFont typeface="Wingdings" pitchFamily="2" charset="2"/>
              <a:buChar char="Ø"/>
            </a:pPr>
            <a:r>
              <a:rPr lang="pl-PL" dirty="0" smtClean="0">
                <a:solidFill>
                  <a:srgbClr val="000000"/>
                </a:solidFill>
              </a:rPr>
              <a:t>  słaba </a:t>
            </a:r>
            <a:r>
              <a:rPr lang="pl-PL" dirty="0" smtClean="0">
                <a:solidFill>
                  <a:srgbClr val="000000"/>
                </a:solidFill>
              </a:rPr>
              <a:t>odporność na stres</a:t>
            </a:r>
          </a:p>
        </p:txBody>
      </p:sp>
      <p:sp>
        <p:nvSpPr>
          <p:cNvPr id="19461" name="Symbol zastępczy numeru slajdu 2"/>
          <p:cNvSpPr>
            <a:spLocks noGrp="1"/>
          </p:cNvSpPr>
          <p:nvPr>
            <p:ph type="sldNum" sz="quarter" idx="12"/>
          </p:nvPr>
        </p:nvSpPr>
        <p:spPr bwMode="auto">
          <a:xfrm>
            <a:off x="11376025" y="6308725"/>
            <a:ext cx="55086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B1ECCE8-EDB1-4D82-90BE-4E21FFF24B7A}" type="slidenum">
              <a:rPr lang="pl-PL"/>
              <a:pPr fontAlgn="base">
                <a:spcBef>
                  <a:spcPct val="0"/>
                </a:spcBef>
                <a:spcAft>
                  <a:spcPct val="0"/>
                </a:spcAft>
              </a:pPr>
              <a:t>13</a:t>
            </a:fld>
            <a:endParaRPr lang="pl-P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44613" y="712788"/>
            <a:ext cx="10298112" cy="628650"/>
          </a:xfrm>
        </p:spPr>
        <p:txBody>
          <a:bodyPr rtlCol="0">
            <a:normAutofit fontScale="90000"/>
          </a:bodyPr>
          <a:lstStyle/>
          <a:p>
            <a:pPr fontAlgn="auto">
              <a:spcAft>
                <a:spcPts val="0"/>
              </a:spcAft>
              <a:defRPr/>
            </a:pPr>
            <a:r>
              <a:rPr lang="pl-PL" dirty="0" smtClean="0"/>
              <a:t>Pozytywne efekty regularnej aktywności fizycznej</a:t>
            </a:r>
            <a:endParaRPr lang="pl-PL" dirty="0"/>
          </a:p>
        </p:txBody>
      </p:sp>
      <p:pic>
        <p:nvPicPr>
          <p:cNvPr id="20483" name="Obraz 3"/>
          <p:cNvPicPr>
            <a:picLocks noChangeAspect="1"/>
          </p:cNvPicPr>
          <p:nvPr/>
        </p:nvPicPr>
        <p:blipFill>
          <a:blip r:embed="rId2" cstate="print"/>
          <a:srcRect/>
          <a:stretch>
            <a:fillRect/>
          </a:stretch>
        </p:blipFill>
        <p:spPr bwMode="auto">
          <a:xfrm>
            <a:off x="10272713" y="115888"/>
            <a:ext cx="1652587" cy="569912"/>
          </a:xfrm>
          <a:prstGeom prst="rect">
            <a:avLst/>
          </a:prstGeom>
          <a:noFill/>
          <a:ln w="9525">
            <a:noFill/>
            <a:miter lim="800000"/>
            <a:headEnd/>
            <a:tailEnd/>
          </a:ln>
        </p:spPr>
      </p:pic>
      <p:sp>
        <p:nvSpPr>
          <p:cNvPr id="6" name="Symbol zastępczy zawartości 5"/>
          <p:cNvSpPr>
            <a:spLocks noGrp="1"/>
          </p:cNvSpPr>
          <p:nvPr>
            <p:ph idx="1"/>
          </p:nvPr>
        </p:nvSpPr>
        <p:spPr>
          <a:xfrm>
            <a:off x="1273089" y="1315578"/>
            <a:ext cx="10441160" cy="5358272"/>
          </a:xfrm>
        </p:spPr>
        <p:txBody>
          <a:bodyPr rtlCol="0">
            <a:normAutofit/>
          </a:bodyPr>
          <a:lstStyle/>
          <a:p>
            <a:pPr marL="0" indent="0" fontAlgn="auto">
              <a:lnSpc>
                <a:spcPct val="90000"/>
              </a:lnSpc>
              <a:spcBef>
                <a:spcPts val="0"/>
              </a:spcBef>
              <a:spcAft>
                <a:spcPts val="300"/>
              </a:spcAft>
              <a:buClr>
                <a:schemeClr val="accent1">
                  <a:lumMod val="50000"/>
                </a:schemeClr>
              </a:buClr>
              <a:buSzPct val="100000"/>
              <a:buFont typeface="Wingdings" pitchFamily="2" charset="2"/>
              <a:buChar char="Ø"/>
              <a:defRPr/>
            </a:pPr>
            <a:r>
              <a:rPr lang="pl-PL" dirty="0" smtClean="0"/>
              <a:t>  zwiększenie </a:t>
            </a:r>
            <a:r>
              <a:rPr lang="pl-PL" dirty="0" smtClean="0"/>
              <a:t>ogólnej wydolności </a:t>
            </a:r>
            <a:r>
              <a:rPr lang="pl-PL" dirty="0" smtClean="0"/>
              <a:t>organizmu</a:t>
            </a:r>
            <a:endParaRPr lang="pl-PL" dirty="0"/>
          </a:p>
          <a:p>
            <a:pPr marL="0" indent="0" fontAlgn="auto">
              <a:lnSpc>
                <a:spcPct val="90000"/>
              </a:lnSpc>
              <a:spcBef>
                <a:spcPts val="0"/>
              </a:spcBef>
              <a:spcAft>
                <a:spcPts val="300"/>
              </a:spcAft>
              <a:buClr>
                <a:schemeClr val="accent1">
                  <a:lumMod val="50000"/>
                </a:schemeClr>
              </a:buClr>
              <a:buSzPct val="100000"/>
              <a:buFont typeface="Wingdings" pitchFamily="2" charset="2"/>
              <a:buChar char="Ø"/>
              <a:defRPr/>
            </a:pPr>
            <a:r>
              <a:rPr lang="pl-PL" dirty="0" smtClean="0"/>
              <a:t>  zwiększenie </a:t>
            </a:r>
            <a:r>
              <a:rPr lang="pl-PL" dirty="0" smtClean="0"/>
              <a:t>tolerancji </a:t>
            </a:r>
            <a:r>
              <a:rPr lang="pl-PL" dirty="0" smtClean="0"/>
              <a:t>wibracji </a:t>
            </a:r>
            <a:r>
              <a:rPr lang="pl-PL" dirty="0" smtClean="0"/>
              <a:t>przez wzrost masy </a:t>
            </a:r>
            <a:r>
              <a:rPr lang="pl-PL" dirty="0"/>
              <a:t>i </a:t>
            </a:r>
            <a:r>
              <a:rPr lang="pl-PL" dirty="0" smtClean="0"/>
              <a:t>siły </a:t>
            </a:r>
            <a:r>
              <a:rPr lang="pl-PL" dirty="0"/>
              <a:t>mięśni </a:t>
            </a:r>
            <a:r>
              <a:rPr lang="pl-PL" dirty="0" smtClean="0"/>
              <a:t>szkieletowych </a:t>
            </a:r>
            <a:endParaRPr lang="pl-PL" dirty="0"/>
          </a:p>
          <a:p>
            <a:pPr marL="0" indent="0" fontAlgn="auto">
              <a:lnSpc>
                <a:spcPct val="90000"/>
              </a:lnSpc>
              <a:spcBef>
                <a:spcPts val="0"/>
              </a:spcBef>
              <a:spcAft>
                <a:spcPts val="300"/>
              </a:spcAft>
              <a:buClr>
                <a:schemeClr val="accent1">
                  <a:lumMod val="50000"/>
                </a:schemeClr>
              </a:buClr>
              <a:buSzPct val="100000"/>
              <a:buFont typeface="Wingdings" pitchFamily="2" charset="2"/>
              <a:buChar char="Ø"/>
              <a:defRPr/>
            </a:pPr>
            <a:r>
              <a:rPr lang="pl-PL" dirty="0" smtClean="0"/>
              <a:t>  poprawienie pewności </a:t>
            </a:r>
            <a:r>
              <a:rPr lang="pl-PL" dirty="0"/>
              <a:t>i </a:t>
            </a:r>
            <a:r>
              <a:rPr lang="pl-PL" dirty="0" smtClean="0"/>
              <a:t>precyzji </a:t>
            </a:r>
            <a:r>
              <a:rPr lang="pl-PL" dirty="0"/>
              <a:t>wykonywanych ruchów</a:t>
            </a:r>
          </a:p>
          <a:p>
            <a:pPr marL="0" indent="0" fontAlgn="auto">
              <a:lnSpc>
                <a:spcPct val="90000"/>
              </a:lnSpc>
              <a:spcBef>
                <a:spcPts val="0"/>
              </a:spcBef>
              <a:spcAft>
                <a:spcPts val="300"/>
              </a:spcAft>
              <a:buClr>
                <a:schemeClr val="accent1">
                  <a:lumMod val="50000"/>
                </a:schemeClr>
              </a:buClr>
              <a:buSzPct val="100000"/>
              <a:buFont typeface="Wingdings" pitchFamily="2" charset="2"/>
              <a:buChar char="Ø"/>
              <a:defRPr/>
            </a:pPr>
            <a:r>
              <a:rPr lang="pl-PL" dirty="0" smtClean="0"/>
              <a:t>  uregulowanie </a:t>
            </a:r>
            <a:r>
              <a:rPr lang="pl-PL" dirty="0" smtClean="0"/>
              <a:t>procesów metabolicznych – zapobieżenie nadwadze i otyłości</a:t>
            </a:r>
            <a:endParaRPr lang="pl-PL" dirty="0"/>
          </a:p>
          <a:p>
            <a:pPr marL="0" indent="0" fontAlgn="auto">
              <a:lnSpc>
                <a:spcPct val="90000"/>
              </a:lnSpc>
              <a:spcBef>
                <a:spcPts val="0"/>
              </a:spcBef>
              <a:spcAft>
                <a:spcPts val="300"/>
              </a:spcAft>
              <a:buClr>
                <a:schemeClr val="accent1">
                  <a:lumMod val="50000"/>
                </a:schemeClr>
              </a:buClr>
              <a:buSzPct val="100000"/>
              <a:buFont typeface="Wingdings" pitchFamily="2" charset="2"/>
              <a:buChar char="Ø"/>
              <a:defRPr/>
            </a:pPr>
            <a:r>
              <a:rPr lang="pl-PL" dirty="0" smtClean="0"/>
              <a:t>  zniwelowanie </a:t>
            </a:r>
            <a:r>
              <a:rPr lang="pl-PL" dirty="0" smtClean="0"/>
              <a:t>objawów </a:t>
            </a:r>
            <a:r>
              <a:rPr lang="pl-PL" dirty="0"/>
              <a:t>zmęczenia</a:t>
            </a:r>
          </a:p>
          <a:p>
            <a:pPr marL="0" indent="0" fontAlgn="auto">
              <a:lnSpc>
                <a:spcPct val="90000"/>
              </a:lnSpc>
              <a:spcBef>
                <a:spcPts val="0"/>
              </a:spcBef>
              <a:spcAft>
                <a:spcPts val="300"/>
              </a:spcAft>
              <a:buClr>
                <a:schemeClr val="accent1">
                  <a:lumMod val="50000"/>
                </a:schemeClr>
              </a:buClr>
              <a:buSzPct val="100000"/>
              <a:buFont typeface="Wingdings" pitchFamily="2" charset="2"/>
              <a:buChar char="Ø"/>
              <a:defRPr/>
            </a:pPr>
            <a:r>
              <a:rPr lang="pl-PL" dirty="0" smtClean="0"/>
              <a:t>  nasilenie </a:t>
            </a:r>
            <a:r>
              <a:rPr lang="pl-PL" dirty="0" smtClean="0"/>
              <a:t>intensywności syntezy </a:t>
            </a:r>
            <a:r>
              <a:rPr lang="pl-PL" dirty="0"/>
              <a:t>enzymów biorących udział w </a:t>
            </a:r>
            <a:r>
              <a:rPr lang="pl-PL" dirty="0" smtClean="0"/>
              <a:t>oddychaniu</a:t>
            </a:r>
          </a:p>
          <a:p>
            <a:pPr marL="0" indent="0" fontAlgn="auto">
              <a:lnSpc>
                <a:spcPct val="90000"/>
              </a:lnSpc>
              <a:spcBef>
                <a:spcPts val="0"/>
              </a:spcBef>
              <a:spcAft>
                <a:spcPts val="300"/>
              </a:spcAft>
              <a:buClr>
                <a:schemeClr val="accent1">
                  <a:lumMod val="50000"/>
                </a:schemeClr>
              </a:buClr>
              <a:buSzPct val="100000"/>
              <a:buNone/>
              <a:defRPr/>
            </a:pPr>
            <a:r>
              <a:rPr lang="pl-PL" dirty="0" smtClean="0"/>
              <a:t>      tlenowym </a:t>
            </a:r>
            <a:r>
              <a:rPr lang="pl-PL" dirty="0" smtClean="0"/>
              <a:t>- lepsza </a:t>
            </a:r>
            <a:r>
              <a:rPr lang="pl-PL" dirty="0"/>
              <a:t>przyswajalność tlenu</a:t>
            </a:r>
          </a:p>
          <a:p>
            <a:pPr marL="0" indent="0" fontAlgn="auto">
              <a:lnSpc>
                <a:spcPct val="90000"/>
              </a:lnSpc>
              <a:spcBef>
                <a:spcPts val="0"/>
              </a:spcBef>
              <a:spcAft>
                <a:spcPts val="300"/>
              </a:spcAft>
              <a:buClr>
                <a:schemeClr val="accent1">
                  <a:lumMod val="50000"/>
                </a:schemeClr>
              </a:buClr>
              <a:buSzPct val="100000"/>
              <a:buFont typeface="Wingdings" pitchFamily="2" charset="2"/>
              <a:buChar char="Ø"/>
              <a:defRPr/>
            </a:pPr>
            <a:r>
              <a:rPr lang="pl-PL" dirty="0" smtClean="0"/>
              <a:t>  poprawa </a:t>
            </a:r>
            <a:r>
              <a:rPr lang="pl-PL" dirty="0" smtClean="0"/>
              <a:t>utlenienia </a:t>
            </a:r>
            <a:r>
              <a:rPr lang="pl-PL" dirty="0"/>
              <a:t>krwi, co m.in. wzmacnia sprawność </a:t>
            </a:r>
            <a:r>
              <a:rPr lang="pl-PL" dirty="0" smtClean="0"/>
              <a:t>intelektualną </a:t>
            </a:r>
            <a:endParaRPr lang="pl-PL" dirty="0" smtClean="0"/>
          </a:p>
          <a:p>
            <a:pPr marL="0" indent="0" fontAlgn="auto">
              <a:lnSpc>
                <a:spcPct val="90000"/>
              </a:lnSpc>
              <a:spcBef>
                <a:spcPts val="0"/>
              </a:spcBef>
              <a:spcAft>
                <a:spcPts val="300"/>
              </a:spcAft>
              <a:buClr>
                <a:schemeClr val="accent1">
                  <a:lumMod val="50000"/>
                </a:schemeClr>
              </a:buClr>
              <a:buSzPct val="100000"/>
              <a:buNone/>
              <a:defRPr/>
            </a:pPr>
            <a:r>
              <a:rPr lang="pl-PL" dirty="0"/>
              <a:t> </a:t>
            </a:r>
            <a:r>
              <a:rPr lang="pl-PL" dirty="0" smtClean="0"/>
              <a:t>     </a:t>
            </a:r>
            <a:r>
              <a:rPr lang="pl-PL" dirty="0" smtClean="0"/>
              <a:t>i </a:t>
            </a:r>
            <a:r>
              <a:rPr lang="pl-PL" dirty="0" smtClean="0"/>
              <a:t>koncentrację </a:t>
            </a:r>
          </a:p>
          <a:p>
            <a:pPr marL="0" indent="0" fontAlgn="auto">
              <a:lnSpc>
                <a:spcPct val="90000"/>
              </a:lnSpc>
              <a:spcBef>
                <a:spcPts val="0"/>
              </a:spcBef>
              <a:spcAft>
                <a:spcPts val="300"/>
              </a:spcAft>
              <a:buClr>
                <a:schemeClr val="accent1">
                  <a:lumMod val="50000"/>
                </a:schemeClr>
              </a:buClr>
              <a:buSzPct val="100000"/>
              <a:buFont typeface="Wingdings" pitchFamily="2" charset="2"/>
              <a:buChar char="Ø"/>
              <a:defRPr/>
            </a:pPr>
            <a:r>
              <a:rPr lang="pl-PL" dirty="0" smtClean="0"/>
              <a:t>  podniesienie </a:t>
            </a:r>
            <a:r>
              <a:rPr lang="pl-PL" dirty="0" smtClean="0"/>
              <a:t>kondycji </a:t>
            </a:r>
            <a:r>
              <a:rPr lang="pl-PL" dirty="0"/>
              <a:t>mięśnia sercowego</a:t>
            </a:r>
          </a:p>
          <a:p>
            <a:pPr marL="0" indent="0" fontAlgn="auto">
              <a:lnSpc>
                <a:spcPct val="90000"/>
              </a:lnSpc>
              <a:spcBef>
                <a:spcPts val="0"/>
              </a:spcBef>
              <a:spcAft>
                <a:spcPts val="300"/>
              </a:spcAft>
              <a:buClr>
                <a:schemeClr val="accent1">
                  <a:lumMod val="50000"/>
                </a:schemeClr>
              </a:buClr>
              <a:buSzPct val="100000"/>
              <a:buFont typeface="Wingdings" pitchFamily="2" charset="2"/>
              <a:buChar char="Ø"/>
              <a:defRPr/>
            </a:pPr>
            <a:r>
              <a:rPr lang="pl-PL" dirty="0" smtClean="0"/>
              <a:t>  podniesienie </a:t>
            </a:r>
            <a:r>
              <a:rPr lang="pl-PL" dirty="0" smtClean="0"/>
              <a:t>odporności psychicznej na stres [11</a:t>
            </a:r>
            <a:r>
              <a:rPr lang="pl-PL" dirty="0" smtClean="0"/>
              <a:t>].</a:t>
            </a:r>
            <a:endParaRPr lang="pl-PL" sz="1500" dirty="0" smtClean="0"/>
          </a:p>
          <a:p>
            <a:pPr marL="0" indent="0" fontAlgn="auto">
              <a:lnSpc>
                <a:spcPct val="110000"/>
              </a:lnSpc>
              <a:spcBef>
                <a:spcPts val="0"/>
              </a:spcBef>
              <a:buClr>
                <a:schemeClr val="accent1">
                  <a:lumMod val="75000"/>
                </a:schemeClr>
              </a:buClr>
              <a:buFont typeface="Arial"/>
              <a:buNone/>
              <a:defRPr/>
            </a:pPr>
            <a:endParaRPr lang="pl-PL" sz="1500" dirty="0" smtClean="0"/>
          </a:p>
          <a:p>
            <a:pPr marL="0" indent="0" fontAlgn="auto">
              <a:lnSpc>
                <a:spcPct val="110000"/>
              </a:lnSpc>
              <a:spcBef>
                <a:spcPts val="0"/>
              </a:spcBef>
              <a:buClr>
                <a:schemeClr val="accent1">
                  <a:lumMod val="75000"/>
                </a:schemeClr>
              </a:buClr>
              <a:buFont typeface="Arial"/>
              <a:buNone/>
              <a:defRPr/>
            </a:pPr>
            <a:r>
              <a:rPr lang="pl-PL" sz="1500" dirty="0" smtClean="0"/>
              <a:t>                 11 </a:t>
            </a:r>
            <a:r>
              <a:rPr lang="pl-PL" sz="1500" dirty="0" smtClean="0"/>
              <a:t>– Skrzypkowski A. (2012). Medycyna lotnicza. Fizjologia i trening lotniczy. Warszawa: </a:t>
            </a:r>
            <a:r>
              <a:rPr lang="pl-PL" sz="1500" dirty="0" smtClean="0"/>
              <a:t>WIML, </a:t>
            </a:r>
            <a:r>
              <a:rPr lang="pl-PL" sz="1500" dirty="0" smtClean="0"/>
              <a:t>s. 260.</a:t>
            </a:r>
            <a:endParaRPr lang="pl-PL" sz="1500" dirty="0"/>
          </a:p>
        </p:txBody>
      </p:sp>
      <p:sp>
        <p:nvSpPr>
          <p:cNvPr id="20485" name="Symbol zastępczy numeru slajdu 2"/>
          <p:cNvSpPr>
            <a:spLocks noGrp="1"/>
          </p:cNvSpPr>
          <p:nvPr>
            <p:ph type="sldNum" sz="quarter" idx="12"/>
          </p:nvPr>
        </p:nvSpPr>
        <p:spPr bwMode="auto">
          <a:xfrm>
            <a:off x="11374438" y="6308725"/>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3947C37F-4D67-4C3F-9579-94D5A3551899}" type="slidenum">
              <a:rPr lang="pl-PL"/>
              <a:pPr fontAlgn="base">
                <a:spcBef>
                  <a:spcPct val="0"/>
                </a:spcBef>
                <a:spcAft>
                  <a:spcPct val="0"/>
                </a:spcAft>
              </a:pPr>
              <a:t>14</a:t>
            </a:fld>
            <a:endParaRPr lang="pl-P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6086" y="540544"/>
            <a:ext cx="6840314" cy="584200"/>
          </a:xfrm>
        </p:spPr>
        <p:txBody>
          <a:bodyPr rtlCol="0">
            <a:normAutofit fontScale="90000"/>
          </a:bodyPr>
          <a:lstStyle/>
          <a:p>
            <a:pPr fontAlgn="auto">
              <a:spcAft>
                <a:spcPts val="0"/>
              </a:spcAft>
              <a:defRPr/>
            </a:pPr>
            <a:r>
              <a:rPr lang="pl-PL" dirty="0" smtClean="0"/>
              <a:t>Programy realizowane na świecie</a:t>
            </a:r>
            <a:endParaRPr lang="pl-PL" dirty="0"/>
          </a:p>
        </p:txBody>
      </p:sp>
      <p:pic>
        <p:nvPicPr>
          <p:cNvPr id="21507" name="Obraz 3"/>
          <p:cNvPicPr>
            <a:picLocks noChangeAspect="1"/>
          </p:cNvPicPr>
          <p:nvPr/>
        </p:nvPicPr>
        <p:blipFill>
          <a:blip r:embed="rId2" cstate="print"/>
          <a:srcRect/>
          <a:stretch>
            <a:fillRect/>
          </a:stretch>
        </p:blipFill>
        <p:spPr bwMode="auto">
          <a:xfrm>
            <a:off x="10274473" y="116632"/>
            <a:ext cx="1654175" cy="568325"/>
          </a:xfrm>
          <a:prstGeom prst="rect">
            <a:avLst/>
          </a:prstGeom>
          <a:noFill/>
          <a:ln w="9525">
            <a:noFill/>
            <a:miter lim="800000"/>
            <a:headEnd/>
            <a:tailEnd/>
          </a:ln>
        </p:spPr>
      </p:pic>
      <p:sp>
        <p:nvSpPr>
          <p:cNvPr id="21508" name="Symbol zastępczy numeru slajdu 4"/>
          <p:cNvSpPr>
            <a:spLocks noGrp="1"/>
          </p:cNvSpPr>
          <p:nvPr>
            <p:ph type="sldNum" sz="quarter" idx="12"/>
          </p:nvPr>
        </p:nvSpPr>
        <p:spPr bwMode="auto">
          <a:xfrm>
            <a:off x="11374438" y="6299200"/>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D21A1DD-3128-4D31-9330-C90100F0B1CC}" type="slidenum">
              <a:rPr lang="pl-PL"/>
              <a:pPr fontAlgn="base">
                <a:spcBef>
                  <a:spcPct val="0"/>
                </a:spcBef>
                <a:spcAft>
                  <a:spcPct val="0"/>
                </a:spcAft>
              </a:pPr>
              <a:t>15</a:t>
            </a:fld>
            <a:endParaRPr lang="pl-PL"/>
          </a:p>
        </p:txBody>
      </p:sp>
      <p:sp>
        <p:nvSpPr>
          <p:cNvPr id="21509" name="pole tekstowe 11"/>
          <p:cNvSpPr txBox="1">
            <a:spLocks noChangeArrowheads="1"/>
          </p:cNvSpPr>
          <p:nvPr/>
        </p:nvSpPr>
        <p:spPr bwMode="auto">
          <a:xfrm>
            <a:off x="3541713" y="6111875"/>
            <a:ext cx="5251450" cy="369888"/>
          </a:xfrm>
          <a:prstGeom prst="rect">
            <a:avLst/>
          </a:prstGeom>
          <a:noFill/>
          <a:ln w="9525">
            <a:noFill/>
            <a:miter lim="800000"/>
            <a:headEnd/>
            <a:tailEnd/>
          </a:ln>
        </p:spPr>
        <p:txBody>
          <a:bodyPr>
            <a:spAutoFit/>
          </a:bodyPr>
          <a:lstStyle/>
          <a:p>
            <a:r>
              <a:rPr lang="pl-PL">
                <a:latin typeface="Corbel" pitchFamily="34" charset="0"/>
              </a:rPr>
              <a:t>USA (FAA) – Personalny trening fizyczny Fit for Flight</a:t>
            </a:r>
          </a:p>
        </p:txBody>
      </p:sp>
      <p:pic>
        <p:nvPicPr>
          <p:cNvPr id="21510" name="Symbol zastępczy zawartości 13"/>
          <p:cNvPicPr>
            <a:picLocks noGrp="1" noChangeAspect="1"/>
          </p:cNvPicPr>
          <p:nvPr>
            <p:ph idx="1"/>
          </p:nvPr>
        </p:nvPicPr>
        <p:blipFill>
          <a:blip r:embed="rId3" cstate="print"/>
          <a:srcRect/>
          <a:stretch>
            <a:fillRect/>
          </a:stretch>
        </p:blipFill>
        <p:spPr>
          <a:xfrm>
            <a:off x="4656138" y="1392238"/>
            <a:ext cx="3024187" cy="4668837"/>
          </a:xfrm>
          <a:ln>
            <a:solidFill>
              <a:schemeClr val="accent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5640" y="524248"/>
            <a:ext cx="6768306" cy="584200"/>
          </a:xfrm>
        </p:spPr>
        <p:txBody>
          <a:bodyPr rtlCol="0">
            <a:normAutofit fontScale="90000"/>
          </a:bodyPr>
          <a:lstStyle/>
          <a:p>
            <a:pPr fontAlgn="auto">
              <a:spcAft>
                <a:spcPts val="0"/>
              </a:spcAft>
              <a:defRPr/>
            </a:pPr>
            <a:r>
              <a:rPr lang="pl-PL" dirty="0" smtClean="0"/>
              <a:t>Programy realizowane na świecie</a:t>
            </a:r>
            <a:endParaRPr lang="pl-PL" dirty="0"/>
          </a:p>
        </p:txBody>
      </p:sp>
      <p:pic>
        <p:nvPicPr>
          <p:cNvPr id="22531" name="Obraz 3"/>
          <p:cNvPicPr>
            <a:picLocks noChangeAspect="1"/>
          </p:cNvPicPr>
          <p:nvPr/>
        </p:nvPicPr>
        <p:blipFill>
          <a:blip r:embed="rId2" cstate="print"/>
          <a:srcRect/>
          <a:stretch>
            <a:fillRect/>
          </a:stretch>
        </p:blipFill>
        <p:spPr bwMode="auto">
          <a:xfrm>
            <a:off x="10274473" y="116632"/>
            <a:ext cx="1654175" cy="568325"/>
          </a:xfrm>
          <a:prstGeom prst="rect">
            <a:avLst/>
          </a:prstGeom>
          <a:noFill/>
          <a:ln w="9525">
            <a:noFill/>
            <a:miter lim="800000"/>
            <a:headEnd/>
            <a:tailEnd/>
          </a:ln>
        </p:spPr>
      </p:pic>
      <p:sp>
        <p:nvSpPr>
          <p:cNvPr id="22532" name="Symbol zastępczy numeru slajdu 4"/>
          <p:cNvSpPr>
            <a:spLocks noGrp="1"/>
          </p:cNvSpPr>
          <p:nvPr>
            <p:ph type="sldNum" sz="quarter" idx="12"/>
          </p:nvPr>
        </p:nvSpPr>
        <p:spPr bwMode="auto">
          <a:xfrm>
            <a:off x="11374438" y="6308725"/>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9C470EBB-4209-4E19-BBB1-60899DF458FF}" type="slidenum">
              <a:rPr lang="pl-PL"/>
              <a:pPr fontAlgn="base">
                <a:spcBef>
                  <a:spcPct val="0"/>
                </a:spcBef>
                <a:spcAft>
                  <a:spcPct val="0"/>
                </a:spcAft>
              </a:pPr>
              <a:t>16</a:t>
            </a:fld>
            <a:endParaRPr lang="pl-PL"/>
          </a:p>
        </p:txBody>
      </p:sp>
      <p:pic>
        <p:nvPicPr>
          <p:cNvPr id="22533" name="Symbol zastępczy zawartości 9"/>
          <p:cNvPicPr>
            <a:picLocks noGrp="1" noChangeAspect="1"/>
          </p:cNvPicPr>
          <p:nvPr>
            <p:ph idx="1"/>
          </p:nvPr>
        </p:nvPicPr>
        <p:blipFill>
          <a:blip r:embed="rId3" cstate="print"/>
          <a:srcRect/>
          <a:stretch>
            <a:fillRect/>
          </a:stretch>
        </p:blipFill>
        <p:spPr>
          <a:xfrm>
            <a:off x="1919288" y="1531938"/>
            <a:ext cx="3835400" cy="4546600"/>
          </a:xfrm>
        </p:spPr>
      </p:pic>
      <p:pic>
        <p:nvPicPr>
          <p:cNvPr id="22534" name="Obraz 10"/>
          <p:cNvPicPr>
            <a:picLocks noChangeAspect="1"/>
          </p:cNvPicPr>
          <p:nvPr/>
        </p:nvPicPr>
        <p:blipFill>
          <a:blip r:embed="rId4" cstate="print"/>
          <a:srcRect/>
          <a:stretch>
            <a:fillRect/>
          </a:stretch>
        </p:blipFill>
        <p:spPr bwMode="auto">
          <a:xfrm>
            <a:off x="6396038" y="1531938"/>
            <a:ext cx="4556125" cy="4548187"/>
          </a:xfrm>
          <a:prstGeom prst="rect">
            <a:avLst/>
          </a:prstGeom>
          <a:noFill/>
          <a:ln w="9525">
            <a:noFill/>
            <a:miter lim="800000"/>
            <a:headEnd/>
            <a:tailEnd/>
          </a:ln>
        </p:spPr>
      </p:pic>
      <p:sp>
        <p:nvSpPr>
          <p:cNvPr id="22535" name="pole tekstowe 11"/>
          <p:cNvSpPr txBox="1">
            <a:spLocks noChangeArrowheads="1"/>
          </p:cNvSpPr>
          <p:nvPr/>
        </p:nvSpPr>
        <p:spPr bwMode="auto">
          <a:xfrm>
            <a:off x="1960563" y="6091238"/>
            <a:ext cx="9361487" cy="368300"/>
          </a:xfrm>
          <a:prstGeom prst="rect">
            <a:avLst/>
          </a:prstGeom>
          <a:noFill/>
          <a:ln w="9525">
            <a:noFill/>
            <a:miter lim="800000"/>
            <a:headEnd/>
            <a:tailEnd/>
          </a:ln>
        </p:spPr>
        <p:txBody>
          <a:bodyPr>
            <a:spAutoFit/>
          </a:bodyPr>
          <a:lstStyle/>
          <a:p>
            <a:r>
              <a:rPr lang="pl-PL" dirty="0">
                <a:latin typeface="Corbel" pitchFamily="34" charset="0"/>
              </a:rPr>
              <a:t>Wielka Brytania (RAF) – Trening fizyczny Fit for Action i Trening przygotowania fizycznego Borga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89311" y="764704"/>
            <a:ext cx="9216372" cy="465558"/>
          </a:xfrm>
        </p:spPr>
        <p:txBody>
          <a:bodyPr rtlCol="0">
            <a:normAutofit fontScale="90000"/>
          </a:bodyPr>
          <a:lstStyle/>
          <a:p>
            <a:pPr fontAlgn="auto">
              <a:spcAft>
                <a:spcPts val="0"/>
              </a:spcAft>
              <a:defRPr/>
            </a:pPr>
            <a:r>
              <a:rPr lang="pl-PL" dirty="0" smtClean="0"/>
              <a:t>Zalecenia </a:t>
            </a:r>
            <a:r>
              <a:rPr lang="pl-PL" dirty="0" smtClean="0"/>
              <a:t>WHO dotyczące aktywności fizycznej</a:t>
            </a:r>
            <a:endParaRPr lang="pl-PL" dirty="0"/>
          </a:p>
        </p:txBody>
      </p:sp>
      <p:pic>
        <p:nvPicPr>
          <p:cNvPr id="23555" name="Obraz 3"/>
          <p:cNvPicPr>
            <a:picLocks noChangeAspect="1"/>
          </p:cNvPicPr>
          <p:nvPr/>
        </p:nvPicPr>
        <p:blipFill>
          <a:blip r:embed="rId2" cstate="print"/>
          <a:srcRect/>
          <a:stretch>
            <a:fillRect/>
          </a:stretch>
        </p:blipFill>
        <p:spPr bwMode="auto">
          <a:xfrm>
            <a:off x="10274473" y="116632"/>
            <a:ext cx="1654175" cy="568325"/>
          </a:xfrm>
          <a:prstGeom prst="rect">
            <a:avLst/>
          </a:prstGeom>
          <a:noFill/>
          <a:ln w="9525">
            <a:noFill/>
            <a:miter lim="800000"/>
            <a:headEnd/>
            <a:tailEnd/>
          </a:ln>
        </p:spPr>
      </p:pic>
      <p:sp>
        <p:nvSpPr>
          <p:cNvPr id="23556" name="Symbol zastępczy numeru slajdu 4"/>
          <p:cNvSpPr>
            <a:spLocks noGrp="1"/>
          </p:cNvSpPr>
          <p:nvPr>
            <p:ph type="sldNum" sz="quarter" idx="12"/>
          </p:nvPr>
        </p:nvSpPr>
        <p:spPr bwMode="auto">
          <a:xfrm>
            <a:off x="11377613" y="6323013"/>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BEB0C42-85D7-45CD-BBC8-B3AABCE59D84}" type="slidenum">
              <a:rPr lang="pl-PL"/>
              <a:pPr fontAlgn="base">
                <a:spcBef>
                  <a:spcPct val="0"/>
                </a:spcBef>
                <a:spcAft>
                  <a:spcPct val="0"/>
                </a:spcAft>
              </a:pPr>
              <a:t>17</a:t>
            </a:fld>
            <a:endParaRPr lang="pl-PL"/>
          </a:p>
        </p:txBody>
      </p:sp>
      <p:sp>
        <p:nvSpPr>
          <p:cNvPr id="3" name="Symbol zastępczy zawartości 2"/>
          <p:cNvSpPr>
            <a:spLocks noGrp="1"/>
          </p:cNvSpPr>
          <p:nvPr>
            <p:ph idx="1"/>
          </p:nvPr>
        </p:nvSpPr>
        <p:spPr>
          <a:xfrm>
            <a:off x="1282371" y="1484784"/>
            <a:ext cx="10430253" cy="4608512"/>
          </a:xfrm>
        </p:spPr>
        <p:txBody>
          <a:bodyPr rtlCol="0">
            <a:normAutofit fontScale="85000" lnSpcReduction="10000"/>
          </a:bodyPr>
          <a:lstStyle/>
          <a:p>
            <a:pPr marL="0" indent="0" fontAlgn="auto">
              <a:buClr>
                <a:schemeClr val="accent1">
                  <a:lumMod val="75000"/>
                </a:schemeClr>
              </a:buClr>
              <a:buSzPct val="100000"/>
              <a:buNone/>
              <a:defRPr/>
            </a:pPr>
            <a:r>
              <a:rPr lang="pl-PL" dirty="0"/>
              <a:t>D</a:t>
            </a:r>
            <a:r>
              <a:rPr lang="pl-PL" dirty="0" smtClean="0"/>
              <a:t>la osób dorosłych </a:t>
            </a:r>
            <a:r>
              <a:rPr lang="pl-PL" dirty="0" smtClean="0"/>
              <a:t>w wieku </a:t>
            </a:r>
            <a:r>
              <a:rPr lang="pl-PL" dirty="0" smtClean="0"/>
              <a:t>od 18 </a:t>
            </a:r>
            <a:r>
              <a:rPr lang="pl-PL" dirty="0" smtClean="0"/>
              <a:t>do</a:t>
            </a:r>
            <a:r>
              <a:rPr lang="pl-PL" dirty="0" smtClean="0"/>
              <a:t> 64 lat</a:t>
            </a:r>
            <a:r>
              <a:rPr lang="pl-PL" dirty="0" smtClean="0"/>
              <a:t>:</a:t>
            </a:r>
            <a:endParaRPr lang="pl-PL" dirty="0" smtClean="0"/>
          </a:p>
          <a:p>
            <a:pPr fontAlgn="auto">
              <a:buClr>
                <a:schemeClr val="accent1">
                  <a:lumMod val="50000"/>
                </a:schemeClr>
              </a:buClr>
              <a:buSzPct val="100000"/>
              <a:buFont typeface="Wingdings" pitchFamily="2" charset="2"/>
              <a:buChar char="Ø"/>
              <a:defRPr/>
            </a:pPr>
            <a:r>
              <a:rPr lang="pl-PL" dirty="0"/>
              <a:t>poświęcaj </a:t>
            </a:r>
            <a:r>
              <a:rPr lang="pl-PL" dirty="0" smtClean="0"/>
              <a:t>minimum </a:t>
            </a:r>
            <a:r>
              <a:rPr lang="pl-PL" b="1" dirty="0" smtClean="0"/>
              <a:t>2,5 godz. </a:t>
            </a:r>
            <a:r>
              <a:rPr lang="pl-PL" dirty="0"/>
              <a:t>tygodniowo na aktywność fizyczną </a:t>
            </a:r>
            <a:r>
              <a:rPr lang="pl-PL" dirty="0" smtClean="0"/>
              <a:t>o </a:t>
            </a:r>
            <a:r>
              <a:rPr lang="pl-PL" dirty="0"/>
              <a:t>umiarkowanej intensywności </a:t>
            </a:r>
            <a:r>
              <a:rPr lang="pl-PL" dirty="0" smtClean="0"/>
              <a:t>lub</a:t>
            </a:r>
            <a:r>
              <a:rPr lang="pl-PL" dirty="0"/>
              <a:t> </a:t>
            </a:r>
            <a:r>
              <a:rPr lang="pl-PL" b="1" dirty="0" smtClean="0"/>
              <a:t>1,15 godz. </a:t>
            </a:r>
            <a:r>
              <a:rPr lang="pl-PL" dirty="0" smtClean="0"/>
              <a:t>tygodniowo o dużej intensywności;</a:t>
            </a:r>
          </a:p>
          <a:p>
            <a:pPr fontAlgn="auto">
              <a:buClr>
                <a:schemeClr val="accent1">
                  <a:lumMod val="50000"/>
                </a:schemeClr>
              </a:buClr>
              <a:buSzPct val="100000"/>
              <a:buFont typeface="Wingdings" pitchFamily="2" charset="2"/>
              <a:buChar char="Ø"/>
              <a:defRPr/>
            </a:pPr>
            <a:r>
              <a:rPr lang="pl-PL" dirty="0"/>
              <a:t>j</a:t>
            </a:r>
            <a:r>
              <a:rPr lang="pl-PL" dirty="0" smtClean="0"/>
              <a:t>eśli zwiększysz tygodniowy czas trwania aktywności </a:t>
            </a:r>
            <a:r>
              <a:rPr lang="pl-PL" dirty="0" smtClean="0">
                <a:solidFill>
                  <a:prstClr val="black"/>
                </a:solidFill>
              </a:rPr>
              <a:t>o </a:t>
            </a:r>
            <a:r>
              <a:rPr lang="pl-PL" dirty="0">
                <a:solidFill>
                  <a:prstClr val="black"/>
                </a:solidFill>
              </a:rPr>
              <a:t>umiarkowanej intensywności </a:t>
            </a:r>
            <a:r>
              <a:rPr lang="pl-PL" dirty="0" smtClean="0"/>
              <a:t>do </a:t>
            </a:r>
            <a:r>
              <a:rPr lang="pl-PL" b="1" dirty="0" smtClean="0"/>
              <a:t>5 godz.</a:t>
            </a:r>
            <a:r>
              <a:rPr lang="pl-PL" dirty="0" smtClean="0"/>
              <a:t> </a:t>
            </a:r>
            <a:r>
              <a:rPr lang="pl-PL" dirty="0" smtClean="0">
                <a:solidFill>
                  <a:prstClr val="black"/>
                </a:solidFill>
              </a:rPr>
              <a:t>lub </a:t>
            </a:r>
            <a:r>
              <a:rPr lang="pl-PL" dirty="0">
                <a:solidFill>
                  <a:prstClr val="black"/>
                </a:solidFill>
              </a:rPr>
              <a:t>o dużej </a:t>
            </a:r>
            <a:r>
              <a:rPr lang="pl-PL" dirty="0" smtClean="0">
                <a:solidFill>
                  <a:prstClr val="black"/>
                </a:solidFill>
              </a:rPr>
              <a:t>intensywności do </a:t>
            </a:r>
            <a:r>
              <a:rPr lang="pl-PL" b="1" dirty="0" smtClean="0">
                <a:solidFill>
                  <a:prstClr val="black"/>
                </a:solidFill>
              </a:rPr>
              <a:t>2,5 godz. </a:t>
            </a:r>
            <a:r>
              <a:rPr lang="pl-PL" dirty="0">
                <a:solidFill>
                  <a:prstClr val="black"/>
                </a:solidFill>
              </a:rPr>
              <a:t>m</a:t>
            </a:r>
            <a:r>
              <a:rPr lang="pl-PL" dirty="0" smtClean="0">
                <a:solidFill>
                  <a:prstClr val="black"/>
                </a:solidFill>
              </a:rPr>
              <a:t>ożesz u</a:t>
            </a:r>
            <a:r>
              <a:rPr lang="pl-PL" dirty="0" smtClean="0"/>
              <a:t>zyskać dodatkowe korzyści zdrowotne;</a:t>
            </a:r>
            <a:endParaRPr lang="pl-PL" dirty="0" smtClean="0"/>
          </a:p>
          <a:p>
            <a:pPr fontAlgn="auto">
              <a:buClr>
                <a:schemeClr val="accent1">
                  <a:lumMod val="50000"/>
                </a:schemeClr>
              </a:buClr>
              <a:buSzPct val="100000"/>
              <a:buFont typeface="Wingdings" pitchFamily="2" charset="2"/>
              <a:buChar char="Ø"/>
              <a:defRPr/>
            </a:pPr>
            <a:r>
              <a:rPr lang="pl-PL" dirty="0"/>
              <a:t>c</a:t>
            </a:r>
            <a:r>
              <a:rPr lang="pl-PL" dirty="0" smtClean="0"/>
              <a:t>zas jednej aktywności nie powinien być krótszy, niż 10 minut;</a:t>
            </a:r>
            <a:endParaRPr lang="pl-PL" dirty="0" smtClean="0"/>
          </a:p>
          <a:p>
            <a:pPr fontAlgn="auto">
              <a:buClr>
                <a:schemeClr val="accent1">
                  <a:lumMod val="50000"/>
                </a:schemeClr>
              </a:buClr>
              <a:buSzPct val="100000"/>
              <a:buFont typeface="Wingdings" pitchFamily="2" charset="2"/>
              <a:buChar char="Ø"/>
              <a:defRPr/>
            </a:pPr>
            <a:r>
              <a:rPr lang="pl-PL" dirty="0" smtClean="0"/>
              <a:t>minimum </a:t>
            </a:r>
            <a:r>
              <a:rPr lang="pl-PL" dirty="0"/>
              <a:t>2 razy w </a:t>
            </a:r>
            <a:r>
              <a:rPr lang="pl-PL" dirty="0" smtClean="0"/>
              <a:t>tygodniu </a:t>
            </a:r>
            <a:r>
              <a:rPr lang="pl-PL" dirty="0" smtClean="0"/>
              <a:t>staraj się rozciągać i wzmacniać duże grupy mięśniowe;</a:t>
            </a:r>
          </a:p>
          <a:p>
            <a:pPr fontAlgn="auto">
              <a:buClr>
                <a:schemeClr val="accent1">
                  <a:lumMod val="50000"/>
                </a:schemeClr>
              </a:buClr>
              <a:buSzPct val="100000"/>
              <a:buFont typeface="Wingdings" pitchFamily="2" charset="2"/>
              <a:buChar char="Ø"/>
              <a:defRPr/>
            </a:pPr>
            <a:r>
              <a:rPr lang="pl-PL" dirty="0"/>
              <a:t>w</a:t>
            </a:r>
            <a:r>
              <a:rPr lang="pl-PL" dirty="0" smtClean="0"/>
              <a:t>ybieraj formę aktywności, która jest dla Ciebie przyjemnością.</a:t>
            </a:r>
          </a:p>
          <a:p>
            <a:pPr marL="0" indent="0" fontAlgn="auto">
              <a:buClr>
                <a:schemeClr val="accent1">
                  <a:lumMod val="75000"/>
                </a:schemeClr>
              </a:buClr>
              <a:buSzPct val="100000"/>
              <a:buNone/>
              <a:defRPr/>
            </a:pPr>
            <a:endParaRPr lang="pl-PL" dirty="0" smtClean="0"/>
          </a:p>
          <a:p>
            <a:pPr marL="0" indent="0" fontAlgn="auto">
              <a:buClr>
                <a:schemeClr val="accent1">
                  <a:lumMod val="75000"/>
                </a:schemeClr>
              </a:buClr>
              <a:buSzPct val="100000"/>
              <a:buNone/>
              <a:defRPr/>
            </a:pPr>
            <a:r>
              <a:rPr lang="pl-PL" dirty="0"/>
              <a:t>D</a:t>
            </a:r>
            <a:r>
              <a:rPr lang="pl-PL" dirty="0" smtClean="0"/>
              <a:t>la </a:t>
            </a:r>
            <a:r>
              <a:rPr lang="pl-PL" dirty="0"/>
              <a:t>osób starszych powyżej 65 roku życia - tak jak powyżej oraz:</a:t>
            </a:r>
          </a:p>
          <a:p>
            <a:pPr fontAlgn="auto">
              <a:buClr>
                <a:schemeClr val="accent1">
                  <a:lumMod val="50000"/>
                </a:schemeClr>
              </a:buClr>
              <a:buSzPct val="100000"/>
              <a:buFont typeface="Wingdings" pitchFamily="2" charset="2"/>
              <a:buChar char="Ø"/>
              <a:defRPr/>
            </a:pPr>
            <a:r>
              <a:rPr lang="pl-PL" dirty="0" smtClean="0"/>
              <a:t>przynajmniej </a:t>
            </a:r>
            <a:r>
              <a:rPr lang="pl-PL" dirty="0"/>
              <a:t>3 razy w tygodniu </a:t>
            </a:r>
            <a:r>
              <a:rPr lang="pl-PL" dirty="0" smtClean="0"/>
              <a:t>wykonuj ćwiczenia </a:t>
            </a:r>
            <a:r>
              <a:rPr lang="pl-PL" dirty="0"/>
              <a:t>poprawiające </a:t>
            </a:r>
            <a:r>
              <a:rPr lang="pl-PL" dirty="0" smtClean="0"/>
              <a:t>koordynację nerwowo-mięśniową i równowagę.</a:t>
            </a:r>
            <a:endParaRPr lang="pl-PL" dirty="0"/>
          </a:p>
        </p:txBody>
      </p:sp>
    </p:spTree>
    <p:extLst>
      <p:ext uri="{BB962C8B-B14F-4D97-AF65-F5344CB8AC3E}">
        <p14:creationId xmlns:p14="http://schemas.microsoft.com/office/powerpoint/2010/main" val="1965957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03712" y="612552"/>
            <a:ext cx="5328146" cy="584200"/>
          </a:xfrm>
        </p:spPr>
        <p:txBody>
          <a:bodyPr rtlCol="0">
            <a:normAutofit fontScale="90000"/>
          </a:bodyPr>
          <a:lstStyle/>
          <a:p>
            <a:pPr fontAlgn="auto">
              <a:spcAft>
                <a:spcPts val="0"/>
              </a:spcAft>
              <a:defRPr/>
            </a:pPr>
            <a:r>
              <a:rPr lang="pl-PL" dirty="0" smtClean="0"/>
              <a:t>Zalecenia dla pilotów </a:t>
            </a:r>
            <a:r>
              <a:rPr lang="pl-PL" dirty="0" smtClean="0"/>
              <a:t>GA</a:t>
            </a:r>
            <a:endParaRPr lang="pl-PL" dirty="0"/>
          </a:p>
        </p:txBody>
      </p:sp>
      <p:pic>
        <p:nvPicPr>
          <p:cNvPr id="23555" name="Obraz 3"/>
          <p:cNvPicPr>
            <a:picLocks noChangeAspect="1"/>
          </p:cNvPicPr>
          <p:nvPr/>
        </p:nvPicPr>
        <p:blipFill>
          <a:blip r:embed="rId2" cstate="print"/>
          <a:srcRect/>
          <a:stretch>
            <a:fillRect/>
          </a:stretch>
        </p:blipFill>
        <p:spPr bwMode="auto">
          <a:xfrm>
            <a:off x="10274473" y="116632"/>
            <a:ext cx="1654175" cy="568325"/>
          </a:xfrm>
          <a:prstGeom prst="rect">
            <a:avLst/>
          </a:prstGeom>
          <a:noFill/>
          <a:ln w="9525">
            <a:noFill/>
            <a:miter lim="800000"/>
            <a:headEnd/>
            <a:tailEnd/>
          </a:ln>
        </p:spPr>
      </p:pic>
      <p:sp>
        <p:nvSpPr>
          <p:cNvPr id="23556" name="Symbol zastępczy numeru slajdu 4"/>
          <p:cNvSpPr>
            <a:spLocks noGrp="1"/>
          </p:cNvSpPr>
          <p:nvPr>
            <p:ph type="sldNum" sz="quarter" idx="12"/>
          </p:nvPr>
        </p:nvSpPr>
        <p:spPr bwMode="auto">
          <a:xfrm>
            <a:off x="11377613" y="6323013"/>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BEB0C42-85D7-45CD-BBC8-B3AABCE59D84}" type="slidenum">
              <a:rPr lang="pl-PL"/>
              <a:pPr fontAlgn="base">
                <a:spcBef>
                  <a:spcPct val="0"/>
                </a:spcBef>
                <a:spcAft>
                  <a:spcPct val="0"/>
                </a:spcAft>
              </a:pPr>
              <a:t>18</a:t>
            </a:fld>
            <a:endParaRPr lang="pl-PL"/>
          </a:p>
        </p:txBody>
      </p:sp>
      <p:sp>
        <p:nvSpPr>
          <p:cNvPr id="3" name="Symbol zastępczy zawartości 2"/>
          <p:cNvSpPr>
            <a:spLocks noGrp="1"/>
          </p:cNvSpPr>
          <p:nvPr>
            <p:ph idx="1"/>
          </p:nvPr>
        </p:nvSpPr>
        <p:spPr>
          <a:xfrm>
            <a:off x="1282371" y="1268761"/>
            <a:ext cx="10430253" cy="5054252"/>
          </a:xfrm>
        </p:spPr>
        <p:txBody>
          <a:bodyPr rtlCol="0">
            <a:noAutofit/>
          </a:bodyPr>
          <a:lstStyle/>
          <a:p>
            <a:pPr marL="0" indent="0" fontAlgn="auto">
              <a:lnSpc>
                <a:spcPct val="90000"/>
              </a:lnSpc>
              <a:spcBef>
                <a:spcPts val="0"/>
              </a:spcBef>
              <a:spcAft>
                <a:spcPts val="500"/>
              </a:spcAft>
              <a:buClr>
                <a:schemeClr val="accent1">
                  <a:lumMod val="75000"/>
                </a:schemeClr>
              </a:buClr>
              <a:buSzPct val="100000"/>
              <a:buNone/>
              <a:defRPr/>
            </a:pPr>
            <a:r>
              <a:rPr lang="pl-PL" sz="2000" b="1" dirty="0" smtClean="0"/>
              <a:t>Do 40 roku </a:t>
            </a:r>
            <a:r>
              <a:rPr lang="pl-PL" sz="2000" b="1" dirty="0"/>
              <a:t>ż</a:t>
            </a:r>
            <a:r>
              <a:rPr lang="pl-PL" sz="2000" b="1" dirty="0" smtClean="0"/>
              <a:t>ycia:</a:t>
            </a:r>
          </a:p>
          <a:p>
            <a:pPr fontAlgn="auto">
              <a:lnSpc>
                <a:spcPct val="90000"/>
              </a:lnSpc>
              <a:spcBef>
                <a:spcPts val="0"/>
              </a:spcBef>
              <a:spcAft>
                <a:spcPts val="500"/>
              </a:spcAft>
              <a:buClr>
                <a:schemeClr val="accent1">
                  <a:lumMod val="50000"/>
                </a:schemeClr>
              </a:buClr>
              <a:buSzPct val="100000"/>
              <a:buFont typeface="Wingdings" panose="05000000000000000000" pitchFamily="2" charset="2"/>
              <a:buChar char="Ø"/>
              <a:defRPr/>
            </a:pPr>
            <a:r>
              <a:rPr lang="pl-PL" sz="2000" dirty="0" smtClean="0"/>
              <a:t>ś</a:t>
            </a:r>
            <a:r>
              <a:rPr lang="pl-PL" sz="2000" dirty="0" smtClean="0"/>
              <a:t>wiadomość własnych możliwości i ograniczeń uwarunkowanych budową somatyczną i poziomem sprawności fizycznej;</a:t>
            </a:r>
          </a:p>
          <a:p>
            <a:pPr fontAlgn="auto">
              <a:lnSpc>
                <a:spcPct val="90000"/>
              </a:lnSpc>
              <a:spcBef>
                <a:spcPts val="0"/>
              </a:spcBef>
              <a:spcAft>
                <a:spcPts val="500"/>
              </a:spcAft>
              <a:buClr>
                <a:schemeClr val="accent1">
                  <a:lumMod val="50000"/>
                </a:schemeClr>
              </a:buClr>
              <a:buSzPct val="100000"/>
              <a:buFont typeface="Wingdings" panose="05000000000000000000" pitchFamily="2" charset="2"/>
              <a:buChar char="Ø"/>
              <a:defRPr/>
            </a:pPr>
            <a:r>
              <a:rPr lang="pl-PL" sz="2000" dirty="0"/>
              <a:t>ś</a:t>
            </a:r>
            <a:r>
              <a:rPr lang="pl-PL" sz="2000" dirty="0" smtClean="0"/>
              <a:t>wiadomość obciążeń psychofizycznych na jakie narażony jest pilot wykonujący czynności lotnicze w warunkach typowych i ekstremalnych;</a:t>
            </a:r>
            <a:endParaRPr lang="pl-PL" sz="2000" dirty="0"/>
          </a:p>
          <a:p>
            <a:pPr fontAlgn="auto">
              <a:lnSpc>
                <a:spcPct val="90000"/>
              </a:lnSpc>
              <a:spcBef>
                <a:spcPts val="0"/>
              </a:spcBef>
              <a:spcAft>
                <a:spcPts val="500"/>
              </a:spcAft>
              <a:buClr>
                <a:schemeClr val="accent1">
                  <a:lumMod val="50000"/>
                </a:schemeClr>
              </a:buClr>
              <a:buSzPct val="100000"/>
              <a:buFont typeface="Wingdings" panose="05000000000000000000" pitchFamily="2" charset="2"/>
              <a:buChar char="Ø"/>
              <a:defRPr/>
            </a:pPr>
            <a:r>
              <a:rPr lang="pl-PL" sz="2000" dirty="0"/>
              <a:t>r</a:t>
            </a:r>
            <a:r>
              <a:rPr lang="pl-PL" sz="2000" dirty="0" smtClean="0"/>
              <a:t>egularna </a:t>
            </a:r>
            <a:r>
              <a:rPr lang="pl-PL" sz="2000" dirty="0" smtClean="0"/>
              <a:t>aktywność fizyczna – co najmniej zgodna z rekomendacjami </a:t>
            </a:r>
            <a:r>
              <a:rPr lang="pl-PL" sz="2000" dirty="0" smtClean="0"/>
              <a:t>WHO dla osób dorosłych. </a:t>
            </a:r>
            <a:endParaRPr lang="pl-PL" sz="2000" dirty="0"/>
          </a:p>
          <a:p>
            <a:pPr marL="0" indent="0" fontAlgn="auto">
              <a:lnSpc>
                <a:spcPct val="90000"/>
              </a:lnSpc>
              <a:spcBef>
                <a:spcPts val="0"/>
              </a:spcBef>
              <a:spcAft>
                <a:spcPts val="500"/>
              </a:spcAft>
              <a:buClr>
                <a:schemeClr val="accent1">
                  <a:lumMod val="75000"/>
                </a:schemeClr>
              </a:buClr>
              <a:buSzPct val="100000"/>
              <a:buNone/>
              <a:defRPr/>
            </a:pPr>
            <a:r>
              <a:rPr lang="pl-PL" sz="2000" b="1" dirty="0"/>
              <a:t>P</a:t>
            </a:r>
            <a:r>
              <a:rPr lang="pl-PL" sz="2000" b="1" dirty="0" smtClean="0"/>
              <a:t>o 40 roku życia:</a:t>
            </a:r>
            <a:endParaRPr lang="pl-PL" sz="2000" b="1" dirty="0" smtClean="0"/>
          </a:p>
          <a:p>
            <a:pPr lvl="0" fontAlgn="auto">
              <a:lnSpc>
                <a:spcPct val="90000"/>
              </a:lnSpc>
              <a:spcBef>
                <a:spcPts val="0"/>
              </a:spcBef>
              <a:spcAft>
                <a:spcPts val="500"/>
              </a:spcAft>
              <a:buClr>
                <a:schemeClr val="accent1">
                  <a:lumMod val="50000"/>
                </a:schemeClr>
              </a:buClr>
              <a:buSzPct val="100000"/>
              <a:buFont typeface="Wingdings" panose="05000000000000000000" pitchFamily="2" charset="2"/>
              <a:buChar char="Ø"/>
              <a:defRPr/>
            </a:pPr>
            <a:r>
              <a:rPr lang="pl-PL" sz="2000" dirty="0">
                <a:solidFill>
                  <a:prstClr val="black"/>
                </a:solidFill>
              </a:rPr>
              <a:t>świadomość własnych możliwości i ograniczeń uwarunkowanych obniżającym się z wiekiem poziomem sprawności psychofizycznej;</a:t>
            </a:r>
          </a:p>
          <a:p>
            <a:pPr lvl="0" fontAlgn="auto">
              <a:lnSpc>
                <a:spcPct val="90000"/>
              </a:lnSpc>
              <a:spcBef>
                <a:spcPts val="0"/>
              </a:spcBef>
              <a:spcAft>
                <a:spcPts val="500"/>
              </a:spcAft>
              <a:buClr>
                <a:schemeClr val="accent1">
                  <a:lumMod val="50000"/>
                </a:schemeClr>
              </a:buClr>
              <a:buSzPct val="100000"/>
              <a:buFont typeface="Wingdings" panose="05000000000000000000" pitchFamily="2" charset="2"/>
              <a:buChar char="Ø"/>
              <a:defRPr/>
            </a:pPr>
            <a:r>
              <a:rPr lang="pl-PL" sz="2000" dirty="0">
                <a:solidFill>
                  <a:prstClr val="black"/>
                </a:solidFill>
              </a:rPr>
              <a:t>świadomość zmieniających się z wiekiem reakcji na obciążenia psychofizyczne na jakie narażony jest pilot wykonujący czynności lotnicze w warunkach typowych i ekstremalnych;</a:t>
            </a:r>
          </a:p>
          <a:p>
            <a:pPr lvl="0" fontAlgn="auto">
              <a:lnSpc>
                <a:spcPct val="90000"/>
              </a:lnSpc>
              <a:spcBef>
                <a:spcPts val="0"/>
              </a:spcBef>
              <a:spcAft>
                <a:spcPts val="500"/>
              </a:spcAft>
              <a:buClr>
                <a:schemeClr val="accent1">
                  <a:lumMod val="50000"/>
                </a:schemeClr>
              </a:buClr>
              <a:buSzPct val="100000"/>
              <a:buFont typeface="Wingdings" panose="05000000000000000000" pitchFamily="2" charset="2"/>
              <a:buChar char="Ø"/>
              <a:defRPr/>
            </a:pPr>
            <a:r>
              <a:rPr lang="pl-PL" sz="2000" dirty="0">
                <a:solidFill>
                  <a:prstClr val="black"/>
                </a:solidFill>
              </a:rPr>
              <a:t>regularna aktywność fizyczna – co najmniej zgodna z rekomendacjami </a:t>
            </a:r>
            <a:r>
              <a:rPr lang="pl-PL" sz="2000" dirty="0" smtClean="0">
                <a:solidFill>
                  <a:prstClr val="black"/>
                </a:solidFill>
              </a:rPr>
              <a:t>WHO dla osób dorosłych i starszych. </a:t>
            </a:r>
            <a:endParaRPr lang="pl-PL" sz="2000" dirty="0" smtClean="0"/>
          </a:p>
          <a:p>
            <a:pPr marL="0" indent="0" algn="ctr" fontAlgn="auto">
              <a:lnSpc>
                <a:spcPct val="90000"/>
              </a:lnSpc>
              <a:spcBef>
                <a:spcPts val="0"/>
              </a:spcBef>
              <a:spcAft>
                <a:spcPts val="500"/>
              </a:spcAft>
              <a:buClr>
                <a:schemeClr val="accent1">
                  <a:lumMod val="75000"/>
                </a:schemeClr>
              </a:buClr>
              <a:buSzPct val="100000"/>
              <a:buNone/>
              <a:defRPr/>
            </a:pPr>
            <a:r>
              <a:rPr lang="pl-PL" sz="2000" dirty="0" smtClean="0"/>
              <a:t>Ograniczenia </a:t>
            </a:r>
            <a:r>
              <a:rPr lang="pl-PL" sz="2000" dirty="0"/>
              <a:t>wieku, które </a:t>
            </a:r>
            <a:r>
              <a:rPr lang="pl-PL" sz="2000" dirty="0" smtClean="0"/>
              <a:t>dotyczą </a:t>
            </a:r>
            <a:r>
              <a:rPr lang="pl-PL" sz="2000" dirty="0"/>
              <a:t>profesjonalnych pilotów FAA (reguła 65 lat) </a:t>
            </a:r>
            <a:endParaRPr lang="pl-PL" sz="2000" dirty="0" smtClean="0"/>
          </a:p>
          <a:p>
            <a:pPr marL="0" indent="0" algn="ctr" fontAlgn="auto">
              <a:lnSpc>
                <a:spcPct val="90000"/>
              </a:lnSpc>
              <a:spcBef>
                <a:spcPts val="0"/>
              </a:spcBef>
              <a:spcAft>
                <a:spcPts val="500"/>
              </a:spcAft>
              <a:buClr>
                <a:schemeClr val="accent1">
                  <a:lumMod val="75000"/>
                </a:schemeClr>
              </a:buClr>
              <a:buSzPct val="100000"/>
              <a:buNone/>
              <a:defRPr/>
            </a:pPr>
            <a:r>
              <a:rPr lang="pl-PL" sz="2000" dirty="0" smtClean="0"/>
              <a:t>nie </a:t>
            </a:r>
            <a:r>
              <a:rPr lang="pl-PL" sz="2000" dirty="0"/>
              <a:t>obowiązuje w GA</a:t>
            </a:r>
            <a:r>
              <a:rPr lang="pl-PL" sz="2000" dirty="0" smtClean="0"/>
              <a:t>.</a:t>
            </a:r>
            <a:endParaRPr lang="pl-PL"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Obraz 4"/>
          <p:cNvPicPr>
            <a:picLocks noChangeAspect="1"/>
          </p:cNvPicPr>
          <p:nvPr/>
        </p:nvPicPr>
        <p:blipFill>
          <a:blip r:embed="rId2" cstate="print"/>
          <a:srcRect/>
          <a:stretch>
            <a:fillRect/>
          </a:stretch>
        </p:blipFill>
        <p:spPr bwMode="auto">
          <a:xfrm>
            <a:off x="1774825" y="188913"/>
            <a:ext cx="9434513" cy="5330825"/>
          </a:xfrm>
          <a:prstGeom prst="rect">
            <a:avLst/>
          </a:prstGeom>
          <a:noFill/>
          <a:ln w="9525">
            <a:noFill/>
            <a:miter lim="800000"/>
            <a:headEnd/>
            <a:tailEnd/>
          </a:ln>
        </p:spPr>
      </p:pic>
      <p:sp>
        <p:nvSpPr>
          <p:cNvPr id="24579" name="Tytuł 1"/>
          <p:cNvSpPr>
            <a:spLocks noGrp="1"/>
          </p:cNvSpPr>
          <p:nvPr>
            <p:ph type="title"/>
          </p:nvPr>
        </p:nvSpPr>
        <p:spPr>
          <a:xfrm>
            <a:off x="4295775" y="5589588"/>
            <a:ext cx="4537075" cy="863600"/>
          </a:xfrm>
        </p:spPr>
        <p:txBody>
          <a:bodyPr/>
          <a:lstStyle/>
          <a:p>
            <a:r>
              <a:rPr lang="pl-PL" smtClean="0">
                <a:ln>
                  <a:noFill/>
                </a:ln>
              </a:rPr>
              <a:t>Dziękuję za uwagę!</a:t>
            </a:r>
          </a:p>
        </p:txBody>
      </p:sp>
      <p:sp>
        <p:nvSpPr>
          <p:cNvPr id="24580" name="Symbol zastępczy numeru slajdu 2"/>
          <p:cNvSpPr>
            <a:spLocks noGrp="1"/>
          </p:cNvSpPr>
          <p:nvPr>
            <p:ph type="sldNum" sz="quarter" idx="12"/>
          </p:nvPr>
        </p:nvSpPr>
        <p:spPr bwMode="auto">
          <a:xfrm>
            <a:off x="11352213" y="6308725"/>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D96E1C1-D778-4E9E-9A38-FD4AB07DE129}" type="slidenum">
              <a:rPr lang="pl-PL"/>
              <a:pPr fontAlgn="base">
                <a:spcBef>
                  <a:spcPct val="0"/>
                </a:spcBef>
                <a:spcAft>
                  <a:spcPct val="0"/>
                </a:spcAft>
              </a:pPr>
              <a:t>19</a:t>
            </a:fld>
            <a:endParaRPr lang="pl-P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30078" y="433387"/>
            <a:ext cx="6011961" cy="504825"/>
          </a:xfrm>
        </p:spPr>
        <p:txBody>
          <a:bodyPr rtlCol="0">
            <a:normAutofit fontScale="90000"/>
          </a:bodyPr>
          <a:lstStyle/>
          <a:p>
            <a:pPr fontAlgn="auto">
              <a:spcAft>
                <a:spcPts val="0"/>
              </a:spcAft>
              <a:defRPr/>
            </a:pPr>
            <a:r>
              <a:rPr lang="pl-PL" dirty="0" smtClean="0"/>
              <a:t>Definicje sprawności fizycznej</a:t>
            </a:r>
            <a:endParaRPr lang="pl-PL" dirty="0"/>
          </a:p>
        </p:txBody>
      </p:sp>
      <p:sp>
        <p:nvSpPr>
          <p:cNvPr id="3" name="Symbol zastępczy zawartości 2"/>
          <p:cNvSpPr>
            <a:spLocks noGrp="1"/>
          </p:cNvSpPr>
          <p:nvPr>
            <p:ph idx="1"/>
          </p:nvPr>
        </p:nvSpPr>
        <p:spPr>
          <a:xfrm>
            <a:off x="1415477" y="1013180"/>
            <a:ext cx="10441161" cy="5033963"/>
          </a:xfrm>
        </p:spPr>
        <p:txBody>
          <a:bodyPr rtlCol="0">
            <a:normAutofit fontScale="92500" lnSpcReduction="10000"/>
          </a:bodyPr>
          <a:lstStyle/>
          <a:p>
            <a:pPr fontAlgn="auto">
              <a:spcBef>
                <a:spcPts val="0"/>
              </a:spcBef>
              <a:buClr>
                <a:schemeClr val="accent1">
                  <a:lumMod val="50000"/>
                </a:schemeClr>
              </a:buClr>
              <a:buSzPct val="100000"/>
              <a:buFont typeface="Wingdings" panose="05000000000000000000" pitchFamily="2" charset="2"/>
              <a:buChar char="Ø"/>
              <a:defRPr/>
            </a:pPr>
            <a:r>
              <a:rPr lang="pl-PL" dirty="0" smtClean="0"/>
              <a:t>Zdolność do efektywnego wykonywania pracy mięśniowej [1]</a:t>
            </a:r>
          </a:p>
          <a:p>
            <a:pPr fontAlgn="auto">
              <a:spcBef>
                <a:spcPts val="0"/>
              </a:spcBef>
              <a:buClr>
                <a:schemeClr val="accent1">
                  <a:lumMod val="50000"/>
                </a:schemeClr>
              </a:buClr>
              <a:buSzPct val="100000"/>
              <a:buFont typeface="Wingdings" panose="05000000000000000000" pitchFamily="2" charset="2"/>
              <a:buChar char="Ø"/>
              <a:defRPr/>
            </a:pPr>
            <a:r>
              <a:rPr lang="pl-PL" dirty="0" smtClean="0"/>
              <a:t>Ogół </a:t>
            </a:r>
            <a:r>
              <a:rPr lang="pl-PL" dirty="0"/>
              <a:t>umiejętności i zdolności człowieka, które pozwalają na efektywne wykonywanie wszystkich ruchowych </a:t>
            </a:r>
            <a:r>
              <a:rPr lang="pl-PL" dirty="0" smtClean="0"/>
              <a:t>zadań [2]</a:t>
            </a:r>
          </a:p>
          <a:p>
            <a:pPr fontAlgn="auto">
              <a:spcBef>
                <a:spcPts val="0"/>
              </a:spcBef>
              <a:buClr>
                <a:schemeClr val="accent1">
                  <a:lumMod val="50000"/>
                </a:schemeClr>
              </a:buClr>
              <a:buSzPct val="100000"/>
              <a:buFont typeface="Wingdings" panose="05000000000000000000" pitchFamily="2" charset="2"/>
              <a:buChar char="Ø"/>
              <a:defRPr/>
            </a:pPr>
            <a:r>
              <a:rPr lang="pl-PL" dirty="0" smtClean="0"/>
              <a:t>Umiejętność </a:t>
            </a:r>
            <a:r>
              <a:rPr lang="pl-PL" dirty="0"/>
              <a:t>efektywnego spożytkowania własnego potencjału </a:t>
            </a:r>
            <a:r>
              <a:rPr lang="pl-PL" dirty="0" smtClean="0"/>
              <a:t>ruchowego. Świadczy </a:t>
            </a:r>
            <a:r>
              <a:rPr lang="pl-PL" dirty="0"/>
              <a:t>o niej stopień wykorzystania osobniczych dyspozycji (w </a:t>
            </a:r>
            <a:r>
              <a:rPr lang="pl-PL" dirty="0" smtClean="0"/>
              <a:t>znaczeniu zaradności </a:t>
            </a:r>
            <a:r>
              <a:rPr lang="pl-PL" dirty="0"/>
              <a:t>ruchowej</a:t>
            </a:r>
            <a:r>
              <a:rPr lang="pl-PL" dirty="0" smtClean="0"/>
              <a:t>) [3].</a:t>
            </a:r>
          </a:p>
          <a:p>
            <a:pPr fontAlgn="auto">
              <a:spcBef>
                <a:spcPts val="0"/>
              </a:spcBef>
              <a:buClr>
                <a:schemeClr val="accent1">
                  <a:lumMod val="50000"/>
                </a:schemeClr>
              </a:buClr>
              <a:buSzPct val="100000"/>
              <a:buFont typeface="Wingdings" panose="05000000000000000000" pitchFamily="2" charset="2"/>
              <a:buChar char="Ø"/>
              <a:defRPr/>
            </a:pPr>
            <a:r>
              <a:rPr lang="pl-PL" dirty="0" smtClean="0"/>
              <a:t>Nie </a:t>
            </a:r>
            <a:r>
              <a:rPr lang="pl-PL" dirty="0"/>
              <a:t>tylko zasób </a:t>
            </a:r>
            <a:r>
              <a:rPr lang="pl-PL" dirty="0" smtClean="0"/>
              <a:t>opanowanych ćwiczeń ruchowych</a:t>
            </a:r>
            <a:r>
              <a:rPr lang="pl-PL" dirty="0"/>
              <a:t>, </a:t>
            </a:r>
            <a:r>
              <a:rPr lang="pl-PL" dirty="0" smtClean="0"/>
              <a:t>ale i </a:t>
            </a:r>
            <a:r>
              <a:rPr lang="pl-PL" dirty="0"/>
              <a:t>poziom </a:t>
            </a:r>
            <a:r>
              <a:rPr lang="pl-PL" dirty="0" smtClean="0"/>
              <a:t>wydolności </a:t>
            </a:r>
            <a:r>
              <a:rPr lang="pl-PL" dirty="0"/>
              <a:t>wszystkich </a:t>
            </a:r>
            <a:r>
              <a:rPr lang="pl-PL" dirty="0" smtClean="0"/>
              <a:t>narządów </a:t>
            </a:r>
            <a:r>
              <a:rPr lang="pl-PL" dirty="0"/>
              <a:t>i </a:t>
            </a:r>
            <a:r>
              <a:rPr lang="pl-PL" dirty="0" smtClean="0"/>
              <a:t>układów</a:t>
            </a:r>
            <a:r>
              <a:rPr lang="pl-PL" dirty="0"/>
              <a:t>, </a:t>
            </a:r>
            <a:r>
              <a:rPr lang="pl-PL" dirty="0" smtClean="0"/>
              <a:t>zdolności </a:t>
            </a:r>
            <a:r>
              <a:rPr lang="pl-PL" dirty="0"/>
              <a:t>motoryczne (</a:t>
            </a:r>
            <a:r>
              <a:rPr lang="pl-PL" dirty="0" smtClean="0"/>
              <a:t>siłowe, szybkościowe</a:t>
            </a:r>
            <a:r>
              <a:rPr lang="pl-PL" dirty="0"/>
              <a:t>, </a:t>
            </a:r>
            <a:r>
              <a:rPr lang="pl-PL" dirty="0" smtClean="0"/>
              <a:t>wytrzymałościowe </a:t>
            </a:r>
            <a:r>
              <a:rPr lang="pl-PL" dirty="0"/>
              <a:t>i koordynacyjne), a nawet pewne elementy </a:t>
            </a:r>
            <a:r>
              <a:rPr lang="pl-PL" dirty="0" smtClean="0"/>
              <a:t>aktywnego stylu życia</a:t>
            </a:r>
            <a:r>
              <a:rPr lang="pl-PL" dirty="0"/>
              <a:t>. </a:t>
            </a:r>
            <a:r>
              <a:rPr lang="pl-PL" dirty="0" smtClean="0"/>
              <a:t>Skuteczność działania </a:t>
            </a:r>
            <a:r>
              <a:rPr lang="pl-PL" dirty="0"/>
              <a:t>poszczególnych fizjologicznych funkcji organizmu</a:t>
            </a:r>
            <a:r>
              <a:rPr lang="pl-PL" dirty="0" smtClean="0"/>
              <a:t>, a </a:t>
            </a:r>
            <a:r>
              <a:rPr lang="pl-PL" dirty="0"/>
              <a:t>w </a:t>
            </a:r>
            <a:r>
              <a:rPr lang="pl-PL" dirty="0" smtClean="0"/>
              <a:t>szczególności </a:t>
            </a:r>
            <a:r>
              <a:rPr lang="pl-PL" dirty="0"/>
              <a:t>sposób przetwarzania energii oraz </a:t>
            </a:r>
            <a:r>
              <a:rPr lang="pl-PL" dirty="0" smtClean="0"/>
              <a:t>zdolność dostatecznego przystosowania </a:t>
            </a:r>
            <a:r>
              <a:rPr lang="pl-PL" dirty="0"/>
              <a:t>do zmiennych warunków otoczenia, </a:t>
            </a:r>
            <a:r>
              <a:rPr lang="pl-PL" dirty="0" smtClean="0"/>
              <a:t>mają więc </a:t>
            </a:r>
            <a:r>
              <a:rPr lang="pl-PL" dirty="0"/>
              <a:t>tutaj pierwszoplanowe </a:t>
            </a:r>
            <a:r>
              <a:rPr lang="pl-PL" dirty="0" smtClean="0"/>
              <a:t>znaczenie [4].</a:t>
            </a:r>
          </a:p>
          <a:p>
            <a:pPr marL="0" indent="0" fontAlgn="auto">
              <a:lnSpc>
                <a:spcPct val="110000"/>
              </a:lnSpc>
              <a:spcBef>
                <a:spcPts val="0"/>
              </a:spcBef>
              <a:spcAft>
                <a:spcPts val="0"/>
              </a:spcAft>
              <a:buClr>
                <a:schemeClr val="accent1">
                  <a:lumMod val="75000"/>
                </a:schemeClr>
              </a:buClr>
              <a:buFont typeface="Arial"/>
              <a:buNone/>
              <a:defRPr/>
            </a:pPr>
            <a:r>
              <a:rPr lang="pl-PL" sz="1500" dirty="0" smtClean="0"/>
              <a:t>1 - WHO (1968)</a:t>
            </a:r>
          </a:p>
          <a:p>
            <a:pPr marL="0" indent="0" fontAlgn="auto">
              <a:lnSpc>
                <a:spcPct val="110000"/>
              </a:lnSpc>
              <a:spcBef>
                <a:spcPts val="0"/>
              </a:spcBef>
              <a:spcAft>
                <a:spcPts val="0"/>
              </a:spcAft>
              <a:buClr>
                <a:schemeClr val="accent1">
                  <a:lumMod val="75000"/>
                </a:schemeClr>
              </a:buClr>
              <a:buFont typeface="Arial"/>
              <a:buNone/>
              <a:defRPr/>
            </a:pPr>
            <a:r>
              <a:rPr lang="pl-PL" sz="1500" dirty="0" smtClean="0"/>
              <a:t>2 </a:t>
            </a:r>
            <a:r>
              <a:rPr lang="pl-PL" sz="1500" dirty="0"/>
              <a:t>- Szopa J., Mleczko E. i Żak S. </a:t>
            </a:r>
            <a:r>
              <a:rPr lang="pl-PL" sz="1500" dirty="0" smtClean="0"/>
              <a:t>(2000). </a:t>
            </a:r>
            <a:r>
              <a:rPr lang="pl-PL" sz="1500" dirty="0"/>
              <a:t>Podstawy </a:t>
            </a:r>
            <a:r>
              <a:rPr lang="pl-PL" sz="1500" dirty="0" err="1" smtClean="0"/>
              <a:t>antropomotoryki</a:t>
            </a:r>
            <a:r>
              <a:rPr lang="pl-PL" sz="1500" dirty="0" smtClean="0"/>
              <a:t>. Warszawa: PWN</a:t>
            </a:r>
          </a:p>
          <a:p>
            <a:pPr marL="0" indent="0" fontAlgn="auto">
              <a:lnSpc>
                <a:spcPct val="110000"/>
              </a:lnSpc>
              <a:spcBef>
                <a:spcPts val="0"/>
              </a:spcBef>
              <a:spcAft>
                <a:spcPts val="0"/>
              </a:spcAft>
              <a:buClr>
                <a:schemeClr val="accent1">
                  <a:lumMod val="75000"/>
                </a:schemeClr>
              </a:buClr>
              <a:buFont typeface="Arial"/>
              <a:buNone/>
              <a:defRPr/>
            </a:pPr>
            <a:r>
              <a:rPr lang="pl-PL" sz="1500" dirty="0" smtClean="0"/>
              <a:t>3 - </a:t>
            </a:r>
            <a:r>
              <a:rPr lang="pl-PL" sz="1500" dirty="0"/>
              <a:t>Przewęda R., Dobosz J</a:t>
            </a:r>
            <a:r>
              <a:rPr lang="pl-PL" sz="1500" dirty="0" smtClean="0"/>
              <a:t>. (2003). Kondycja </a:t>
            </a:r>
            <a:r>
              <a:rPr lang="pl-PL" sz="1500" dirty="0"/>
              <a:t>fizyczna polskiej młodzieży. Studia i Monografie Nr 98, </a:t>
            </a:r>
            <a:r>
              <a:rPr lang="pl-PL" sz="1500" dirty="0" smtClean="0"/>
              <a:t>Warszawa: </a:t>
            </a:r>
            <a:r>
              <a:rPr lang="pl-PL" sz="1500" dirty="0"/>
              <a:t>Wyd. AWF </a:t>
            </a:r>
            <a:endParaRPr lang="pl-PL" sz="1500" dirty="0" smtClean="0"/>
          </a:p>
          <a:p>
            <a:pPr marL="0" indent="0" fontAlgn="auto">
              <a:lnSpc>
                <a:spcPct val="110000"/>
              </a:lnSpc>
              <a:spcBef>
                <a:spcPts val="0"/>
              </a:spcBef>
              <a:spcAft>
                <a:spcPts val="0"/>
              </a:spcAft>
              <a:buClr>
                <a:schemeClr val="accent1">
                  <a:lumMod val="75000"/>
                </a:schemeClr>
              </a:buClr>
              <a:buFont typeface="Arial"/>
              <a:buNone/>
              <a:defRPr/>
            </a:pPr>
            <a:r>
              <a:rPr lang="pl-PL" sz="1500" dirty="0" smtClean="0"/>
              <a:t>4 </a:t>
            </a:r>
            <a:r>
              <a:rPr lang="pl-PL" sz="1500" dirty="0"/>
              <a:t>- Osiński W. (</a:t>
            </a:r>
            <a:r>
              <a:rPr lang="pl-PL" sz="1500" dirty="0" smtClean="0"/>
              <a:t>2003). </a:t>
            </a:r>
            <a:r>
              <a:rPr lang="pl-PL" sz="1500" dirty="0"/>
              <a:t>Antropomotoryka. Seria: Podręczniki Nr 49, Poznań: Wyd. </a:t>
            </a:r>
            <a:r>
              <a:rPr lang="pl-PL" sz="1500" dirty="0" smtClean="0"/>
              <a:t>AWF</a:t>
            </a:r>
          </a:p>
        </p:txBody>
      </p:sp>
      <p:pic>
        <p:nvPicPr>
          <p:cNvPr id="8196" name="Obraz 3"/>
          <p:cNvPicPr>
            <a:picLocks noChangeAspect="1"/>
          </p:cNvPicPr>
          <p:nvPr/>
        </p:nvPicPr>
        <p:blipFill>
          <a:blip r:embed="rId2" cstate="print"/>
          <a:srcRect/>
          <a:stretch>
            <a:fillRect/>
          </a:stretch>
        </p:blipFill>
        <p:spPr bwMode="auto">
          <a:xfrm>
            <a:off x="10272713" y="115888"/>
            <a:ext cx="1652587" cy="569912"/>
          </a:xfrm>
          <a:prstGeom prst="rect">
            <a:avLst/>
          </a:prstGeom>
          <a:noFill/>
          <a:ln w="9525">
            <a:noFill/>
            <a:miter lim="800000"/>
            <a:headEnd/>
            <a:tailEnd/>
          </a:ln>
        </p:spPr>
      </p:pic>
      <p:sp>
        <p:nvSpPr>
          <p:cNvPr id="8197" name="Symbol zastępczy numeru slajdu 4"/>
          <p:cNvSpPr>
            <a:spLocks noGrp="1"/>
          </p:cNvSpPr>
          <p:nvPr>
            <p:ph type="sldNum" sz="quarter" idx="12"/>
          </p:nvPr>
        </p:nvSpPr>
        <p:spPr bwMode="auto">
          <a:xfrm>
            <a:off x="11374438" y="6335713"/>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3BCB593-C397-487D-88E6-377D661237C7}" type="slidenum">
              <a:rPr lang="pl-PL"/>
              <a:pPr fontAlgn="base">
                <a:spcBef>
                  <a:spcPct val="0"/>
                </a:spcBef>
                <a:spcAft>
                  <a:spcPct val="0"/>
                </a:spcAft>
              </a:pPr>
              <a:t>2</a:t>
            </a:fld>
            <a:endParaRPr lang="pl-P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19736" y="433387"/>
            <a:ext cx="5003849" cy="504825"/>
          </a:xfrm>
        </p:spPr>
        <p:txBody>
          <a:bodyPr rtlCol="0">
            <a:normAutofit fontScale="90000"/>
          </a:bodyPr>
          <a:lstStyle/>
          <a:p>
            <a:pPr fontAlgn="auto">
              <a:spcAft>
                <a:spcPts val="0"/>
              </a:spcAft>
              <a:defRPr/>
            </a:pPr>
            <a:r>
              <a:rPr lang="pl-PL" dirty="0" err="1" smtClean="0"/>
              <a:t>Health-Related</a:t>
            </a:r>
            <a:r>
              <a:rPr lang="pl-PL" dirty="0" smtClean="0"/>
              <a:t> Fitness</a:t>
            </a:r>
            <a:endParaRPr lang="pl-PL" dirty="0"/>
          </a:p>
        </p:txBody>
      </p:sp>
      <p:sp>
        <p:nvSpPr>
          <p:cNvPr id="3" name="Symbol zastępczy zawartości 2"/>
          <p:cNvSpPr>
            <a:spLocks noGrp="1"/>
          </p:cNvSpPr>
          <p:nvPr>
            <p:ph idx="1"/>
          </p:nvPr>
        </p:nvSpPr>
        <p:spPr>
          <a:xfrm>
            <a:off x="1415480" y="1124744"/>
            <a:ext cx="10139858" cy="5105102"/>
          </a:xfrm>
        </p:spPr>
        <p:txBody>
          <a:bodyPr rtlCol="0">
            <a:normAutofit fontScale="92500" lnSpcReduction="10000"/>
          </a:bodyPr>
          <a:lstStyle/>
          <a:p>
            <a:pPr marL="0" indent="0" fontAlgn="auto">
              <a:spcBef>
                <a:spcPts val="0"/>
              </a:spcBef>
              <a:buClr>
                <a:schemeClr val="accent1">
                  <a:lumMod val="75000"/>
                </a:schemeClr>
              </a:buClr>
              <a:buFont typeface="Arial"/>
              <a:buNone/>
              <a:defRPr/>
            </a:pPr>
            <a:r>
              <a:rPr lang="pl-PL" b="1" dirty="0" smtClean="0"/>
              <a:t>H-RF</a:t>
            </a:r>
            <a:r>
              <a:rPr lang="pl-PL" dirty="0" smtClean="0"/>
              <a:t> </a:t>
            </a:r>
            <a:r>
              <a:rPr lang="pl-PL" dirty="0"/>
              <a:t>– sprawność ukierunkowana na </a:t>
            </a:r>
            <a:r>
              <a:rPr lang="pl-PL" dirty="0" smtClean="0"/>
              <a:t>zdrowie, to koncepcja sprawności fizycznej,  </a:t>
            </a:r>
          </a:p>
          <a:p>
            <a:pPr marL="0" indent="0" fontAlgn="auto">
              <a:spcBef>
                <a:spcPts val="0"/>
              </a:spcBef>
              <a:buClr>
                <a:schemeClr val="accent1">
                  <a:lumMod val="75000"/>
                </a:schemeClr>
              </a:buClr>
              <a:buFont typeface="Arial"/>
              <a:buNone/>
              <a:defRPr/>
            </a:pPr>
            <a:r>
              <a:rPr lang="pl-PL" dirty="0" smtClean="0"/>
              <a:t>                której celem </a:t>
            </a:r>
            <a:r>
              <a:rPr lang="pl-PL" dirty="0"/>
              <a:t>jest pozytywne zdrowie fizyczne, które warunkuje niskie ryzyko </a:t>
            </a:r>
            <a:r>
              <a:rPr lang="pl-PL" dirty="0" smtClean="0"/>
              <a:t>   </a:t>
            </a:r>
          </a:p>
          <a:p>
            <a:pPr marL="0" indent="0" fontAlgn="auto">
              <a:spcBef>
                <a:spcPts val="0"/>
              </a:spcBef>
              <a:buClr>
                <a:schemeClr val="accent1">
                  <a:lumMod val="75000"/>
                </a:schemeClr>
              </a:buClr>
              <a:buFont typeface="Arial"/>
              <a:buNone/>
              <a:defRPr/>
            </a:pPr>
            <a:r>
              <a:rPr lang="pl-PL" dirty="0" smtClean="0"/>
              <a:t>                wystąpienia </a:t>
            </a:r>
            <a:r>
              <a:rPr lang="pl-PL" dirty="0"/>
              <a:t>problemów </a:t>
            </a:r>
            <a:r>
              <a:rPr lang="pl-PL" dirty="0" smtClean="0"/>
              <a:t>zdrowotnych [5].</a:t>
            </a:r>
          </a:p>
          <a:p>
            <a:pPr marL="0" indent="0" fontAlgn="auto">
              <a:spcBef>
                <a:spcPts val="0"/>
              </a:spcBef>
              <a:buClr>
                <a:schemeClr val="accent1">
                  <a:lumMod val="75000"/>
                </a:schemeClr>
              </a:buClr>
              <a:buFont typeface="Arial"/>
              <a:buNone/>
              <a:defRPr/>
            </a:pPr>
            <a:endParaRPr lang="pl-PL" sz="1700" dirty="0" smtClean="0"/>
          </a:p>
          <a:p>
            <a:pPr marL="0" indent="0" fontAlgn="auto">
              <a:spcBef>
                <a:spcPts val="0"/>
              </a:spcBef>
              <a:buClr>
                <a:schemeClr val="accent1">
                  <a:lumMod val="75000"/>
                </a:schemeClr>
              </a:buClr>
              <a:buFont typeface="Arial"/>
              <a:buNone/>
              <a:defRPr/>
            </a:pPr>
            <a:r>
              <a:rPr lang="pl-PL" dirty="0" smtClean="0"/>
              <a:t>               Sprawność </a:t>
            </a:r>
            <a:r>
              <a:rPr lang="pl-PL" dirty="0"/>
              <a:t>fizyczna obejmuje: funkcje krążeniowo-oddechowe, względną </a:t>
            </a:r>
            <a:r>
              <a:rPr lang="pl-PL" dirty="0" smtClean="0"/>
              <a:t>   </a:t>
            </a:r>
          </a:p>
          <a:p>
            <a:pPr marL="0" indent="0" fontAlgn="auto">
              <a:spcBef>
                <a:spcPts val="0"/>
              </a:spcBef>
              <a:buClr>
                <a:schemeClr val="accent1">
                  <a:lumMod val="75000"/>
                </a:schemeClr>
              </a:buClr>
              <a:buFont typeface="Arial"/>
              <a:buNone/>
              <a:defRPr/>
            </a:pPr>
            <a:r>
              <a:rPr lang="pl-PL" dirty="0" smtClean="0"/>
              <a:t>               szczupłość </a:t>
            </a:r>
            <a:r>
              <a:rPr lang="pl-PL" dirty="0"/>
              <a:t>ciała, siłę mięśniową, wytrzymałość i </a:t>
            </a:r>
            <a:r>
              <a:rPr lang="pl-PL" dirty="0" smtClean="0"/>
              <a:t>gibkość.</a:t>
            </a:r>
          </a:p>
          <a:p>
            <a:pPr marL="0" indent="0" fontAlgn="auto">
              <a:spcBef>
                <a:spcPts val="0"/>
              </a:spcBef>
              <a:buClr>
                <a:schemeClr val="accent1">
                  <a:lumMod val="75000"/>
                </a:schemeClr>
              </a:buClr>
              <a:buFont typeface="Arial"/>
              <a:buNone/>
              <a:defRPr/>
            </a:pPr>
            <a:endParaRPr lang="pl-PL" sz="1700" b="1" dirty="0" smtClean="0"/>
          </a:p>
          <a:p>
            <a:pPr marL="0" indent="0" fontAlgn="auto">
              <a:spcBef>
                <a:spcPts val="0"/>
              </a:spcBef>
              <a:buClr>
                <a:schemeClr val="accent1">
                  <a:lumMod val="75000"/>
                </a:schemeClr>
              </a:buClr>
              <a:buFont typeface="Arial"/>
              <a:buNone/>
              <a:defRPr/>
            </a:pPr>
            <a:r>
              <a:rPr lang="pl-PL" b="1" dirty="0" err="1" smtClean="0"/>
              <a:t>H-RF</a:t>
            </a:r>
            <a:r>
              <a:rPr lang="pl-PL" dirty="0" smtClean="0"/>
              <a:t> </a:t>
            </a:r>
            <a:r>
              <a:rPr lang="pl-PL" dirty="0"/>
              <a:t>odnosi się do tych komponentów </a:t>
            </a:r>
            <a:r>
              <a:rPr lang="pl-PL" dirty="0" smtClean="0"/>
              <a:t>sprawności, które są określane jako:</a:t>
            </a:r>
          </a:p>
          <a:p>
            <a:pPr lvl="1" fontAlgn="auto">
              <a:spcBef>
                <a:spcPts val="0"/>
              </a:spcBef>
              <a:buClr>
                <a:schemeClr val="accent1">
                  <a:lumMod val="50000"/>
                </a:schemeClr>
              </a:buClr>
              <a:buSzPct val="100000"/>
              <a:buFont typeface="Wingdings" pitchFamily="2" charset="2"/>
              <a:buChar char="Ø"/>
              <a:defRPr/>
            </a:pPr>
            <a:r>
              <a:rPr lang="pl-PL" dirty="0" smtClean="0"/>
              <a:t>  </a:t>
            </a:r>
            <a:r>
              <a:rPr lang="pl-PL" sz="2200" dirty="0" smtClean="0"/>
              <a:t>zdolność </a:t>
            </a:r>
            <a:r>
              <a:rPr lang="pl-PL" sz="2200" dirty="0"/>
              <a:t>do podejmowania codziennej aktywności </a:t>
            </a:r>
            <a:r>
              <a:rPr lang="pl-PL" sz="2200" dirty="0" smtClean="0"/>
              <a:t>bez oznak zmęczenia,</a:t>
            </a:r>
            <a:endParaRPr lang="pl-PL" sz="2200" dirty="0"/>
          </a:p>
          <a:p>
            <a:pPr lvl="1" fontAlgn="auto">
              <a:spcBef>
                <a:spcPts val="0"/>
              </a:spcBef>
              <a:buClr>
                <a:schemeClr val="accent1">
                  <a:lumMod val="50000"/>
                </a:schemeClr>
              </a:buClr>
              <a:buSzPct val="100000"/>
              <a:buFont typeface="Wingdings" pitchFamily="2" charset="2"/>
              <a:buChar char="Ø"/>
              <a:defRPr/>
            </a:pPr>
            <a:r>
              <a:rPr lang="pl-PL" sz="2200" dirty="0" smtClean="0"/>
              <a:t> </a:t>
            </a:r>
            <a:r>
              <a:rPr lang="pl-PL" sz="2200" dirty="0" smtClean="0"/>
              <a:t> taki </a:t>
            </a:r>
            <a:r>
              <a:rPr lang="pl-PL" sz="2200" dirty="0" smtClean="0"/>
              <a:t>stan </a:t>
            </a:r>
            <a:r>
              <a:rPr lang="pl-PL" sz="2200" dirty="0"/>
              <a:t>cech i zdolności, który wskazuje na niskie ryzyko </a:t>
            </a:r>
            <a:r>
              <a:rPr lang="pl-PL" sz="2200" dirty="0" smtClean="0"/>
              <a:t>przedwczesnego rozwoju</a:t>
            </a:r>
          </a:p>
          <a:p>
            <a:pPr marL="457200" lvl="1" indent="0" fontAlgn="auto">
              <a:spcBef>
                <a:spcPts val="0"/>
              </a:spcBef>
              <a:buClr>
                <a:schemeClr val="accent1">
                  <a:lumMod val="50000"/>
                </a:schemeClr>
              </a:buClr>
              <a:buSzPct val="100000"/>
              <a:buNone/>
              <a:defRPr/>
            </a:pPr>
            <a:r>
              <a:rPr lang="pl-PL" sz="2200" dirty="0" smtClean="0"/>
              <a:t>        chorób</a:t>
            </a:r>
            <a:r>
              <a:rPr lang="pl-PL" sz="2200" dirty="0" smtClean="0"/>
              <a:t> </a:t>
            </a:r>
            <a:r>
              <a:rPr lang="pl-PL" sz="2200" dirty="0" smtClean="0"/>
              <a:t>i</a:t>
            </a:r>
            <a:r>
              <a:rPr lang="pl-PL" sz="2200" dirty="0" smtClean="0"/>
              <a:t> </a:t>
            </a:r>
            <a:r>
              <a:rPr lang="pl-PL" sz="2200" dirty="0" smtClean="0"/>
              <a:t>osłabienia </a:t>
            </a:r>
            <a:r>
              <a:rPr lang="pl-PL" sz="2200" dirty="0"/>
              <a:t>sił w wyniku małej </a:t>
            </a:r>
            <a:r>
              <a:rPr lang="pl-PL" sz="2200" dirty="0" smtClean="0"/>
              <a:t>aktywności [6].</a:t>
            </a:r>
          </a:p>
          <a:p>
            <a:pPr marL="0" indent="0" fontAlgn="auto">
              <a:lnSpc>
                <a:spcPct val="110000"/>
              </a:lnSpc>
              <a:spcBef>
                <a:spcPts val="0"/>
              </a:spcBef>
              <a:buClr>
                <a:schemeClr val="accent1">
                  <a:lumMod val="75000"/>
                </a:schemeClr>
              </a:buClr>
              <a:buFont typeface="Arial"/>
              <a:buNone/>
              <a:defRPr/>
            </a:pPr>
            <a:endParaRPr lang="pl-PL" sz="1400" dirty="0" smtClean="0"/>
          </a:p>
          <a:p>
            <a:pPr marL="0" indent="0" fontAlgn="auto">
              <a:lnSpc>
                <a:spcPct val="110000"/>
              </a:lnSpc>
              <a:spcBef>
                <a:spcPts val="0"/>
              </a:spcBef>
              <a:buClr>
                <a:schemeClr val="accent1">
                  <a:lumMod val="75000"/>
                </a:schemeClr>
              </a:buClr>
              <a:buFont typeface="Arial"/>
              <a:buNone/>
              <a:defRPr/>
            </a:pPr>
            <a:r>
              <a:rPr lang="pl-PL" sz="1400" dirty="0" smtClean="0"/>
              <a:t>5 - </a:t>
            </a:r>
            <a:r>
              <a:rPr lang="en-GB" sz="1400" dirty="0" err="1"/>
              <a:t>Howley</a:t>
            </a:r>
            <a:r>
              <a:rPr lang="en-GB" sz="1400" dirty="0"/>
              <a:t> E. T., Franks B. D. (1997</a:t>
            </a:r>
            <a:r>
              <a:rPr lang="en-GB" sz="1400" dirty="0" smtClean="0"/>
              <a:t>)</a:t>
            </a:r>
            <a:r>
              <a:rPr lang="pl-PL" sz="1400" dirty="0" smtClean="0"/>
              <a:t>.</a:t>
            </a:r>
            <a:r>
              <a:rPr lang="en-GB" sz="1400" dirty="0" smtClean="0"/>
              <a:t> </a:t>
            </a:r>
            <a:r>
              <a:rPr lang="en-GB" sz="1400" dirty="0"/>
              <a:t>Health Fitness Instructors. Handbook. Champaign, Ill.: Human </a:t>
            </a:r>
            <a:r>
              <a:rPr lang="en-GB" sz="1400" dirty="0" smtClean="0"/>
              <a:t>Kinetics</a:t>
            </a:r>
            <a:endParaRPr lang="pl-PL" sz="1400" dirty="0" smtClean="0"/>
          </a:p>
          <a:p>
            <a:pPr marL="0" indent="0" fontAlgn="auto">
              <a:lnSpc>
                <a:spcPct val="110000"/>
              </a:lnSpc>
              <a:spcBef>
                <a:spcPts val="0"/>
              </a:spcBef>
              <a:buClr>
                <a:schemeClr val="accent1">
                  <a:lumMod val="75000"/>
                </a:schemeClr>
              </a:buClr>
              <a:buFont typeface="Arial"/>
              <a:buNone/>
              <a:defRPr/>
            </a:pPr>
            <a:r>
              <a:rPr lang="pl-PL" sz="1400" dirty="0" smtClean="0"/>
              <a:t>6 - </a:t>
            </a:r>
            <a:r>
              <a:rPr lang="en-GB" sz="1400" dirty="0"/>
              <a:t>Bouchard C., Shephard R. J. (1994</a:t>
            </a:r>
            <a:r>
              <a:rPr lang="en-GB" sz="1400" dirty="0" smtClean="0"/>
              <a:t>)</a:t>
            </a:r>
            <a:r>
              <a:rPr lang="pl-PL" sz="1400" dirty="0" smtClean="0"/>
              <a:t>.</a:t>
            </a:r>
            <a:r>
              <a:rPr lang="en-GB" sz="1400" dirty="0" smtClean="0"/>
              <a:t> </a:t>
            </a:r>
            <a:r>
              <a:rPr lang="en-GB" sz="1400" dirty="0"/>
              <a:t>Physical activity, fitness and health: the model and key concepts. [In:] Physical activity, fitness and health. C. Bouchard, R. J. Shephard, T. Stephens</a:t>
            </a:r>
            <a:r>
              <a:rPr lang="pl-PL" sz="1400" dirty="0"/>
              <a:t> (E</a:t>
            </a:r>
            <a:r>
              <a:rPr lang="en-GB" sz="1400" dirty="0"/>
              <a:t>d</a:t>
            </a:r>
            <a:r>
              <a:rPr lang="pl-PL" sz="1400" dirty="0"/>
              <a:t>s</a:t>
            </a:r>
            <a:r>
              <a:rPr lang="en-GB" sz="1400" dirty="0"/>
              <a:t>.</a:t>
            </a:r>
            <a:r>
              <a:rPr lang="pl-PL" sz="1400" dirty="0"/>
              <a:t>)</a:t>
            </a:r>
            <a:r>
              <a:rPr lang="en-GB" sz="1400" dirty="0"/>
              <a:t> . Champaign, Ill.: Human Kinetics </a:t>
            </a:r>
            <a:r>
              <a:rPr lang="en-GB" sz="1400" dirty="0" smtClean="0"/>
              <a:t>Publishers</a:t>
            </a:r>
            <a:endParaRPr lang="pl-PL" sz="1400" dirty="0" smtClean="0"/>
          </a:p>
        </p:txBody>
      </p:sp>
      <p:pic>
        <p:nvPicPr>
          <p:cNvPr id="9220" name="Obraz 3"/>
          <p:cNvPicPr>
            <a:picLocks noChangeAspect="1"/>
          </p:cNvPicPr>
          <p:nvPr/>
        </p:nvPicPr>
        <p:blipFill>
          <a:blip r:embed="rId3" cstate="print"/>
          <a:srcRect/>
          <a:stretch>
            <a:fillRect/>
          </a:stretch>
        </p:blipFill>
        <p:spPr bwMode="auto">
          <a:xfrm>
            <a:off x="10272713" y="115888"/>
            <a:ext cx="1652587" cy="569912"/>
          </a:xfrm>
          <a:prstGeom prst="rect">
            <a:avLst/>
          </a:prstGeom>
          <a:noFill/>
          <a:ln w="9525">
            <a:noFill/>
            <a:miter lim="800000"/>
            <a:headEnd/>
            <a:tailEnd/>
          </a:ln>
        </p:spPr>
      </p:pic>
      <p:sp>
        <p:nvSpPr>
          <p:cNvPr id="9221" name="Symbol zastępczy numeru slajdu 4"/>
          <p:cNvSpPr>
            <a:spLocks noGrp="1"/>
          </p:cNvSpPr>
          <p:nvPr>
            <p:ph type="sldNum" sz="quarter" idx="12"/>
          </p:nvPr>
        </p:nvSpPr>
        <p:spPr bwMode="auto">
          <a:xfrm>
            <a:off x="11374438" y="6326188"/>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36E81FB-4FA8-47F3-B184-0E66077CD222}" type="slidenum">
              <a:rPr lang="pl-PL"/>
              <a:pPr fontAlgn="base">
                <a:spcBef>
                  <a:spcPct val="0"/>
                </a:spcBef>
                <a:spcAft>
                  <a:spcPct val="0"/>
                </a:spcAft>
              </a:pPr>
              <a:t>3</a:t>
            </a:fld>
            <a:endParaRPr lang="pl-P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43025" y="836613"/>
            <a:ext cx="10298113" cy="504825"/>
          </a:xfrm>
        </p:spPr>
        <p:txBody>
          <a:bodyPr rtlCol="0">
            <a:normAutofit fontScale="90000"/>
          </a:bodyPr>
          <a:lstStyle/>
          <a:p>
            <a:pPr fontAlgn="auto">
              <a:spcAft>
                <a:spcPts val="0"/>
              </a:spcAft>
              <a:defRPr/>
            </a:pPr>
            <a:r>
              <a:rPr lang="pl-PL" dirty="0" smtClean="0"/>
              <a:t>Komponenty sprawności fizycznej w koncepcji </a:t>
            </a:r>
            <a:r>
              <a:rPr lang="pl-PL" b="1" dirty="0" smtClean="0"/>
              <a:t>H-RF</a:t>
            </a:r>
            <a:endParaRPr lang="pl-PL" b="1" dirty="0"/>
          </a:p>
        </p:txBody>
      </p:sp>
      <p:sp>
        <p:nvSpPr>
          <p:cNvPr id="3" name="Symbol zastępczy zawartości 2"/>
          <p:cNvSpPr>
            <a:spLocks noGrp="1"/>
          </p:cNvSpPr>
          <p:nvPr>
            <p:ph idx="1"/>
          </p:nvPr>
        </p:nvSpPr>
        <p:spPr>
          <a:xfrm>
            <a:off x="1343025" y="1492250"/>
            <a:ext cx="10582275" cy="4529038"/>
          </a:xfrm>
        </p:spPr>
        <p:txBody>
          <a:bodyPr rtlCol="0">
            <a:normAutofit fontScale="92500" lnSpcReduction="10000"/>
          </a:bodyPr>
          <a:lstStyle/>
          <a:p>
            <a:pPr marL="0" indent="0" fontAlgn="auto">
              <a:lnSpc>
                <a:spcPct val="90000"/>
              </a:lnSpc>
              <a:spcBef>
                <a:spcPts val="0"/>
              </a:spcBef>
              <a:buClr>
                <a:schemeClr val="accent1">
                  <a:lumMod val="75000"/>
                </a:schemeClr>
              </a:buClr>
              <a:buSzPct val="100000"/>
              <a:buNone/>
              <a:defRPr/>
            </a:pPr>
            <a:r>
              <a:rPr lang="pl-PL" dirty="0" smtClean="0"/>
              <a:t>1. Morfologiczne </a:t>
            </a:r>
            <a:r>
              <a:rPr lang="pl-PL" dirty="0" smtClean="0"/>
              <a:t>- </a:t>
            </a:r>
            <a:r>
              <a:rPr lang="pl-PL" dirty="0" smtClean="0">
                <a:solidFill>
                  <a:schemeClr val="accent1">
                    <a:lumMod val="50000"/>
                  </a:schemeClr>
                </a:solidFill>
              </a:rPr>
              <a:t>stosunek </a:t>
            </a:r>
            <a:r>
              <a:rPr lang="pl-PL" dirty="0">
                <a:solidFill>
                  <a:schemeClr val="accent1">
                    <a:lumMod val="50000"/>
                  </a:schemeClr>
                </a:solidFill>
              </a:rPr>
              <a:t>masy ciała do </a:t>
            </a:r>
            <a:r>
              <a:rPr lang="pl-PL" dirty="0" smtClean="0">
                <a:solidFill>
                  <a:schemeClr val="accent1">
                    <a:lumMod val="50000"/>
                  </a:schemeClr>
                </a:solidFill>
              </a:rPr>
              <a:t>wysokości, skład ciała, </a:t>
            </a:r>
            <a:r>
              <a:rPr lang="pl-PL" dirty="0">
                <a:solidFill>
                  <a:schemeClr val="accent1">
                    <a:lumMod val="50000"/>
                  </a:schemeClr>
                </a:solidFill>
              </a:rPr>
              <a:t>dystrybucja </a:t>
            </a:r>
            <a:r>
              <a:rPr lang="pl-PL" dirty="0" smtClean="0">
                <a:solidFill>
                  <a:schemeClr val="accent1">
                    <a:lumMod val="50000"/>
                  </a:schemeClr>
                </a:solidFill>
              </a:rPr>
              <a:t>  </a:t>
            </a:r>
          </a:p>
          <a:p>
            <a:pPr marL="457200" indent="-457200" fontAlgn="auto">
              <a:lnSpc>
                <a:spcPct val="90000"/>
              </a:lnSpc>
              <a:spcBef>
                <a:spcPts val="0"/>
              </a:spcBef>
              <a:buClr>
                <a:schemeClr val="accent1">
                  <a:lumMod val="75000"/>
                </a:schemeClr>
              </a:buClr>
              <a:buNone/>
              <a:defRPr/>
            </a:pPr>
            <a:r>
              <a:rPr lang="pl-PL" dirty="0" smtClean="0">
                <a:solidFill>
                  <a:schemeClr val="accent1">
                    <a:lumMod val="50000"/>
                  </a:schemeClr>
                </a:solidFill>
              </a:rPr>
              <a:t>        tkanki </a:t>
            </a:r>
            <a:r>
              <a:rPr lang="pl-PL" dirty="0">
                <a:solidFill>
                  <a:schemeClr val="accent1">
                    <a:lumMod val="50000"/>
                  </a:schemeClr>
                </a:solidFill>
              </a:rPr>
              <a:t>tłuszczowej, mineralna gęstość tkanki </a:t>
            </a:r>
            <a:r>
              <a:rPr lang="pl-PL" dirty="0" smtClean="0">
                <a:solidFill>
                  <a:schemeClr val="accent1">
                    <a:lumMod val="50000"/>
                  </a:schemeClr>
                </a:solidFill>
              </a:rPr>
              <a:t>kostnej, gibkość;</a:t>
            </a:r>
            <a:endParaRPr lang="pl-PL" dirty="0">
              <a:solidFill>
                <a:schemeClr val="accent1">
                  <a:lumMod val="50000"/>
                </a:schemeClr>
              </a:solidFill>
            </a:endParaRPr>
          </a:p>
          <a:p>
            <a:pPr marL="0" indent="0" fontAlgn="auto">
              <a:lnSpc>
                <a:spcPct val="90000"/>
              </a:lnSpc>
              <a:spcBef>
                <a:spcPts val="0"/>
              </a:spcBef>
              <a:buClr>
                <a:schemeClr val="accent1">
                  <a:lumMod val="75000"/>
                </a:schemeClr>
              </a:buClr>
              <a:buFont typeface="Arial"/>
              <a:buNone/>
              <a:defRPr/>
            </a:pPr>
            <a:r>
              <a:rPr lang="pl-PL" dirty="0"/>
              <a:t>2. </a:t>
            </a:r>
            <a:r>
              <a:rPr lang="pl-PL" dirty="0" smtClean="0"/>
              <a:t>Mięśniowe - </a:t>
            </a:r>
            <a:r>
              <a:rPr lang="pl-PL" dirty="0" smtClean="0">
                <a:solidFill>
                  <a:schemeClr val="accent1">
                    <a:lumMod val="50000"/>
                  </a:schemeClr>
                </a:solidFill>
              </a:rPr>
              <a:t>siła mięśni </a:t>
            </a:r>
            <a:r>
              <a:rPr lang="pl-PL" dirty="0">
                <a:solidFill>
                  <a:schemeClr val="accent1">
                    <a:lumMod val="50000"/>
                  </a:schemeClr>
                </a:solidFill>
              </a:rPr>
              <a:t>ramion, nóg i </a:t>
            </a:r>
            <a:r>
              <a:rPr lang="pl-PL" dirty="0" smtClean="0">
                <a:solidFill>
                  <a:schemeClr val="accent1">
                    <a:lumMod val="50000"/>
                  </a:schemeClr>
                </a:solidFill>
              </a:rPr>
              <a:t>tułowia, wytrzymałość mięśniowa</a:t>
            </a:r>
            <a:endParaRPr lang="pl-PL" dirty="0">
              <a:solidFill>
                <a:schemeClr val="accent1">
                  <a:lumMod val="50000"/>
                </a:schemeClr>
              </a:solidFill>
            </a:endParaRPr>
          </a:p>
          <a:p>
            <a:pPr marL="0" indent="0" fontAlgn="auto">
              <a:lnSpc>
                <a:spcPct val="90000"/>
              </a:lnSpc>
              <a:spcBef>
                <a:spcPts val="0"/>
              </a:spcBef>
              <a:buClr>
                <a:schemeClr val="accent1">
                  <a:lumMod val="75000"/>
                </a:schemeClr>
              </a:buClr>
              <a:buFont typeface="Arial"/>
              <a:buNone/>
              <a:defRPr/>
            </a:pPr>
            <a:r>
              <a:rPr lang="pl-PL" dirty="0"/>
              <a:t>3. </a:t>
            </a:r>
            <a:r>
              <a:rPr lang="pl-PL" dirty="0" smtClean="0"/>
              <a:t>Motoryczne</a:t>
            </a:r>
            <a:r>
              <a:rPr lang="pl-PL" dirty="0" smtClean="0">
                <a:solidFill>
                  <a:schemeClr val="accent1">
                    <a:lumMod val="50000"/>
                  </a:schemeClr>
                </a:solidFill>
              </a:rPr>
              <a:t> - kontrola </a:t>
            </a:r>
            <a:r>
              <a:rPr lang="pl-PL" dirty="0">
                <a:solidFill>
                  <a:schemeClr val="accent1">
                    <a:lumMod val="50000"/>
                  </a:schemeClr>
                </a:solidFill>
              </a:rPr>
              <a:t>postawy ciała jako kombinacja równowagi, koordynacji, </a:t>
            </a:r>
            <a:endParaRPr lang="pl-PL" dirty="0" smtClean="0">
              <a:solidFill>
                <a:schemeClr val="accent1">
                  <a:lumMod val="50000"/>
                </a:schemeClr>
              </a:solidFill>
            </a:endParaRPr>
          </a:p>
          <a:p>
            <a:pPr marL="0" indent="0" fontAlgn="auto">
              <a:lnSpc>
                <a:spcPct val="90000"/>
              </a:lnSpc>
              <a:spcBef>
                <a:spcPts val="0"/>
              </a:spcBef>
              <a:buClr>
                <a:schemeClr val="accent1">
                  <a:lumMod val="75000"/>
                </a:schemeClr>
              </a:buClr>
              <a:buFont typeface="Arial"/>
              <a:buNone/>
              <a:defRPr/>
            </a:pPr>
            <a:r>
              <a:rPr lang="pl-PL" dirty="0" smtClean="0">
                <a:solidFill>
                  <a:schemeClr val="accent1">
                    <a:lumMod val="50000"/>
                  </a:schemeClr>
                </a:solidFill>
              </a:rPr>
              <a:t>     kontroli </a:t>
            </a:r>
            <a:r>
              <a:rPr lang="pl-PL" dirty="0">
                <a:solidFill>
                  <a:schemeClr val="accent1">
                    <a:lumMod val="50000"/>
                  </a:schemeClr>
                </a:solidFill>
              </a:rPr>
              <a:t>psychicznej i szybkości </a:t>
            </a:r>
            <a:r>
              <a:rPr lang="pl-PL" dirty="0" smtClean="0">
                <a:solidFill>
                  <a:schemeClr val="accent1">
                    <a:lumMod val="50000"/>
                  </a:schemeClr>
                </a:solidFill>
              </a:rPr>
              <a:t>neuromięśniowej;</a:t>
            </a:r>
          </a:p>
          <a:p>
            <a:pPr marL="0" indent="0" fontAlgn="auto">
              <a:lnSpc>
                <a:spcPct val="90000"/>
              </a:lnSpc>
              <a:spcBef>
                <a:spcPts val="0"/>
              </a:spcBef>
              <a:buClr>
                <a:schemeClr val="accent1">
                  <a:lumMod val="75000"/>
                </a:schemeClr>
              </a:buClr>
              <a:buFont typeface="Arial"/>
              <a:buNone/>
              <a:defRPr/>
            </a:pPr>
            <a:r>
              <a:rPr lang="pl-PL" dirty="0" smtClean="0"/>
              <a:t>4</a:t>
            </a:r>
            <a:r>
              <a:rPr lang="pl-PL" dirty="0"/>
              <a:t>. </a:t>
            </a:r>
            <a:r>
              <a:rPr lang="pl-PL" dirty="0" smtClean="0"/>
              <a:t>Krążeniowo-oddechowe - </a:t>
            </a:r>
            <a:r>
              <a:rPr lang="pl-PL" dirty="0" smtClean="0">
                <a:solidFill>
                  <a:schemeClr val="accent1">
                    <a:lumMod val="50000"/>
                  </a:schemeClr>
                </a:solidFill>
              </a:rPr>
              <a:t>submaksymalna wydolność wysiłkowa, </a:t>
            </a:r>
            <a:r>
              <a:rPr lang="pl-PL" dirty="0">
                <a:solidFill>
                  <a:schemeClr val="accent1">
                    <a:lumMod val="50000"/>
                  </a:schemeClr>
                </a:solidFill>
              </a:rPr>
              <a:t>VO2max </a:t>
            </a:r>
            <a:r>
              <a:rPr lang="pl-PL" dirty="0" smtClean="0">
                <a:solidFill>
                  <a:schemeClr val="accent1">
                    <a:lumMod val="50000"/>
                  </a:schemeClr>
                </a:solidFill>
              </a:rPr>
              <a:t>      </a:t>
            </a:r>
          </a:p>
          <a:p>
            <a:pPr marL="0" indent="0" fontAlgn="auto">
              <a:lnSpc>
                <a:spcPct val="90000"/>
              </a:lnSpc>
              <a:spcBef>
                <a:spcPts val="0"/>
              </a:spcBef>
              <a:buClr>
                <a:schemeClr val="accent1">
                  <a:lumMod val="75000"/>
                </a:schemeClr>
              </a:buClr>
              <a:buFont typeface="Arial"/>
              <a:buNone/>
              <a:defRPr/>
            </a:pPr>
            <a:r>
              <a:rPr lang="pl-PL" dirty="0" smtClean="0">
                <a:solidFill>
                  <a:schemeClr val="accent1">
                    <a:lumMod val="50000"/>
                  </a:schemeClr>
                </a:solidFill>
              </a:rPr>
              <a:t>     (</a:t>
            </a:r>
            <a:r>
              <a:rPr lang="pl-PL" dirty="0">
                <a:solidFill>
                  <a:schemeClr val="accent1">
                    <a:lumMod val="50000"/>
                  </a:schemeClr>
                </a:solidFill>
              </a:rPr>
              <a:t>maksymalny minutowy pobór tlenu</a:t>
            </a:r>
            <a:r>
              <a:rPr lang="pl-PL" dirty="0" smtClean="0">
                <a:solidFill>
                  <a:schemeClr val="accent1">
                    <a:lumMod val="50000"/>
                  </a:schemeClr>
                </a:solidFill>
              </a:rPr>
              <a:t>), </a:t>
            </a:r>
            <a:r>
              <a:rPr lang="pl-PL" dirty="0">
                <a:solidFill>
                  <a:schemeClr val="accent1">
                    <a:lumMod val="50000"/>
                  </a:schemeClr>
                </a:solidFill>
              </a:rPr>
              <a:t>resynteza ATP, </a:t>
            </a:r>
            <a:r>
              <a:rPr lang="pl-PL" dirty="0" smtClean="0">
                <a:solidFill>
                  <a:schemeClr val="accent1">
                    <a:lumMod val="50000"/>
                  </a:schemeClr>
                </a:solidFill>
              </a:rPr>
              <a:t>sprawność systemu   </a:t>
            </a:r>
          </a:p>
          <a:p>
            <a:pPr marL="0" indent="0" fontAlgn="auto">
              <a:lnSpc>
                <a:spcPct val="90000"/>
              </a:lnSpc>
              <a:spcBef>
                <a:spcPts val="0"/>
              </a:spcBef>
              <a:buClr>
                <a:schemeClr val="accent1">
                  <a:lumMod val="75000"/>
                </a:schemeClr>
              </a:buClr>
              <a:buFont typeface="Arial"/>
              <a:buNone/>
              <a:defRPr/>
            </a:pPr>
            <a:r>
              <a:rPr lang="pl-PL" dirty="0" smtClean="0">
                <a:solidFill>
                  <a:schemeClr val="accent1">
                    <a:lumMod val="50000"/>
                  </a:schemeClr>
                </a:solidFill>
              </a:rPr>
              <a:t>     dostarczania tlenu (funkcji płuc), procesy termoregulacyjne, sprawność serca, </a:t>
            </a:r>
          </a:p>
          <a:p>
            <a:pPr marL="0" indent="0" fontAlgn="auto">
              <a:lnSpc>
                <a:spcPct val="90000"/>
              </a:lnSpc>
              <a:spcBef>
                <a:spcPts val="0"/>
              </a:spcBef>
              <a:buClr>
                <a:schemeClr val="accent1">
                  <a:lumMod val="75000"/>
                </a:schemeClr>
              </a:buClr>
              <a:buFont typeface="Arial"/>
              <a:buNone/>
              <a:defRPr/>
            </a:pPr>
            <a:r>
              <a:rPr lang="pl-PL" dirty="0" smtClean="0">
                <a:solidFill>
                  <a:schemeClr val="accent1">
                    <a:lumMod val="50000"/>
                  </a:schemeClr>
                </a:solidFill>
              </a:rPr>
              <a:t>     ciśnienie krwi;</a:t>
            </a:r>
          </a:p>
          <a:p>
            <a:pPr marL="0" indent="0" fontAlgn="auto">
              <a:lnSpc>
                <a:spcPct val="90000"/>
              </a:lnSpc>
              <a:spcBef>
                <a:spcPts val="0"/>
              </a:spcBef>
              <a:buClr>
                <a:schemeClr val="accent1">
                  <a:lumMod val="75000"/>
                </a:schemeClr>
              </a:buClr>
              <a:buFont typeface="Arial"/>
              <a:buNone/>
              <a:defRPr/>
            </a:pPr>
            <a:r>
              <a:rPr lang="pl-PL" dirty="0" smtClean="0"/>
              <a:t>5</a:t>
            </a:r>
            <a:r>
              <a:rPr lang="pl-PL" dirty="0"/>
              <a:t>. P</a:t>
            </a:r>
            <a:r>
              <a:rPr lang="pl-PL" dirty="0" smtClean="0"/>
              <a:t>rzemian metabolicznych - </a:t>
            </a:r>
            <a:r>
              <a:rPr lang="pl-PL" dirty="0" smtClean="0">
                <a:solidFill>
                  <a:schemeClr val="accent1">
                    <a:lumMod val="50000"/>
                  </a:schemeClr>
                </a:solidFill>
              </a:rPr>
              <a:t>działanie </a:t>
            </a:r>
            <a:r>
              <a:rPr lang="pl-PL" dirty="0">
                <a:solidFill>
                  <a:schemeClr val="accent1">
                    <a:lumMod val="50000"/>
                  </a:schemeClr>
                </a:solidFill>
              </a:rPr>
              <a:t>hormonów (np. insulina</a:t>
            </a:r>
            <a:r>
              <a:rPr lang="pl-PL" dirty="0" smtClean="0">
                <a:solidFill>
                  <a:schemeClr val="accent1">
                    <a:lumMod val="50000"/>
                  </a:schemeClr>
                </a:solidFill>
              </a:rPr>
              <a:t>), gospodarka </a:t>
            </a:r>
          </a:p>
          <a:p>
            <a:pPr marL="0" indent="0" fontAlgn="auto">
              <a:lnSpc>
                <a:spcPct val="90000"/>
              </a:lnSpc>
              <a:spcBef>
                <a:spcPts val="0"/>
              </a:spcBef>
              <a:buClr>
                <a:schemeClr val="accent1">
                  <a:lumMod val="75000"/>
                </a:schemeClr>
              </a:buClr>
              <a:buFont typeface="Arial"/>
              <a:buNone/>
              <a:defRPr/>
            </a:pPr>
            <a:r>
              <a:rPr lang="pl-PL" dirty="0" smtClean="0">
                <a:solidFill>
                  <a:schemeClr val="accent1">
                    <a:lumMod val="50000"/>
                  </a:schemeClr>
                </a:solidFill>
              </a:rPr>
              <a:t>      węglowodanowa </a:t>
            </a:r>
            <a:r>
              <a:rPr lang="pl-PL" dirty="0">
                <a:solidFill>
                  <a:schemeClr val="accent1">
                    <a:lumMod val="50000"/>
                  </a:schemeClr>
                </a:solidFill>
              </a:rPr>
              <a:t>(krew, tkanki</a:t>
            </a:r>
            <a:r>
              <a:rPr lang="pl-PL" dirty="0" smtClean="0">
                <a:solidFill>
                  <a:schemeClr val="accent1">
                    <a:lumMod val="50000"/>
                  </a:schemeClr>
                </a:solidFill>
              </a:rPr>
              <a:t>), metabolizm lipidowy i lipoproteinowy </a:t>
            </a:r>
            <a:r>
              <a:rPr lang="pl-PL" dirty="0" smtClean="0"/>
              <a:t>[7].</a:t>
            </a:r>
          </a:p>
          <a:p>
            <a:pPr marL="0" indent="0" fontAlgn="auto">
              <a:lnSpc>
                <a:spcPct val="90000"/>
              </a:lnSpc>
              <a:spcBef>
                <a:spcPts val="0"/>
              </a:spcBef>
              <a:buClr>
                <a:schemeClr val="accent1">
                  <a:lumMod val="75000"/>
                </a:schemeClr>
              </a:buClr>
              <a:buFont typeface="Arial"/>
              <a:buNone/>
              <a:defRPr/>
            </a:pPr>
            <a:r>
              <a:rPr lang="pl-PL" sz="1400" dirty="0" smtClean="0"/>
              <a:t>                     </a:t>
            </a:r>
            <a:endParaRPr lang="pl-PL" sz="1400" dirty="0" smtClean="0"/>
          </a:p>
          <a:p>
            <a:pPr marL="0" indent="0" fontAlgn="auto">
              <a:lnSpc>
                <a:spcPct val="90000"/>
              </a:lnSpc>
              <a:spcBef>
                <a:spcPts val="0"/>
              </a:spcBef>
              <a:buClr>
                <a:schemeClr val="accent1">
                  <a:lumMod val="75000"/>
                </a:schemeClr>
              </a:buClr>
              <a:buFont typeface="Arial"/>
              <a:buNone/>
              <a:defRPr/>
            </a:pPr>
            <a:r>
              <a:rPr lang="pl-PL" sz="1400" dirty="0" smtClean="0"/>
              <a:t>7 </a:t>
            </a:r>
            <a:r>
              <a:rPr lang="pl-PL" sz="1400" dirty="0" smtClean="0"/>
              <a:t>- Osiński </a:t>
            </a:r>
            <a:r>
              <a:rPr lang="pl-PL" sz="1400" dirty="0"/>
              <a:t>W. (2003): Antropomotoryka. </a:t>
            </a:r>
            <a:r>
              <a:rPr lang="pl-PL" sz="1400" dirty="0" smtClean="0"/>
              <a:t>Seria: Podręczniki</a:t>
            </a:r>
            <a:r>
              <a:rPr lang="pl-PL" sz="1400" dirty="0"/>
              <a:t> </a:t>
            </a:r>
            <a:r>
              <a:rPr lang="pl-PL" sz="1400" dirty="0" smtClean="0"/>
              <a:t>Nr </a:t>
            </a:r>
            <a:r>
              <a:rPr lang="pl-PL" sz="1400" dirty="0"/>
              <a:t>49, </a:t>
            </a:r>
            <a:r>
              <a:rPr lang="pl-PL" sz="1400" dirty="0" smtClean="0"/>
              <a:t>Poznań: Wyd. AWF</a:t>
            </a:r>
          </a:p>
        </p:txBody>
      </p:sp>
      <p:pic>
        <p:nvPicPr>
          <p:cNvPr id="10244" name="Obraz 3"/>
          <p:cNvPicPr>
            <a:picLocks noChangeAspect="1"/>
          </p:cNvPicPr>
          <p:nvPr/>
        </p:nvPicPr>
        <p:blipFill>
          <a:blip r:embed="rId2" cstate="print"/>
          <a:srcRect/>
          <a:stretch>
            <a:fillRect/>
          </a:stretch>
        </p:blipFill>
        <p:spPr bwMode="auto">
          <a:xfrm>
            <a:off x="10272713" y="115888"/>
            <a:ext cx="1652587" cy="569912"/>
          </a:xfrm>
          <a:prstGeom prst="rect">
            <a:avLst/>
          </a:prstGeom>
          <a:noFill/>
          <a:ln w="9525">
            <a:noFill/>
            <a:miter lim="800000"/>
            <a:headEnd/>
            <a:tailEnd/>
          </a:ln>
        </p:spPr>
      </p:pic>
      <p:sp>
        <p:nvSpPr>
          <p:cNvPr id="10245" name="Symbol zastępczy numeru slajdu 4"/>
          <p:cNvSpPr>
            <a:spLocks noGrp="1"/>
          </p:cNvSpPr>
          <p:nvPr>
            <p:ph type="sldNum" sz="quarter" idx="12"/>
          </p:nvPr>
        </p:nvSpPr>
        <p:spPr bwMode="auto">
          <a:xfrm>
            <a:off x="11374438" y="6308725"/>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8886DE2-135A-4A23-B3BE-9608E79E5264}" type="slidenum">
              <a:rPr lang="pl-PL"/>
              <a:pPr fontAlgn="base">
                <a:spcBef>
                  <a:spcPct val="0"/>
                </a:spcBef>
                <a:spcAft>
                  <a:spcPct val="0"/>
                </a:spcAft>
              </a:pPr>
              <a:t>4</a:t>
            </a:fld>
            <a:endParaRPr lang="pl-P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40955" y="433387"/>
            <a:ext cx="6302251" cy="504825"/>
          </a:xfrm>
        </p:spPr>
        <p:txBody>
          <a:bodyPr rtlCol="0">
            <a:normAutofit fontScale="90000"/>
          </a:bodyPr>
          <a:lstStyle/>
          <a:p>
            <a:pPr fontAlgn="auto">
              <a:spcAft>
                <a:spcPts val="0"/>
              </a:spcAft>
              <a:defRPr/>
            </a:pPr>
            <a:r>
              <a:rPr lang="pl-PL" dirty="0" smtClean="0"/>
              <a:t>Sprawność fizyczna pilota</a:t>
            </a:r>
            <a:endParaRPr lang="pl-PL" dirty="0"/>
          </a:p>
        </p:txBody>
      </p:sp>
      <p:sp>
        <p:nvSpPr>
          <p:cNvPr id="11267" name="Symbol zastępczy zawartości 2"/>
          <p:cNvSpPr>
            <a:spLocks noGrp="1"/>
          </p:cNvSpPr>
          <p:nvPr>
            <p:ph idx="1"/>
          </p:nvPr>
        </p:nvSpPr>
        <p:spPr>
          <a:xfrm>
            <a:off x="1343025" y="1255711"/>
            <a:ext cx="10298113" cy="4549553"/>
          </a:xfrm>
        </p:spPr>
        <p:txBody>
          <a:bodyPr/>
          <a:lstStyle/>
          <a:p>
            <a:pPr marL="0" indent="0">
              <a:lnSpc>
                <a:spcPct val="90000"/>
              </a:lnSpc>
              <a:spcBef>
                <a:spcPct val="0"/>
              </a:spcBef>
              <a:buFont typeface="Arial" charset="0"/>
              <a:buNone/>
            </a:pPr>
            <a:r>
              <a:rPr lang="pl-PL" sz="2200" dirty="0" smtClean="0"/>
              <a:t>Wymagania stawiane pilotom zarówno lotnictwa cywilnego, jak i państwowego dotyczące ogólnej sprawności fizycznej i wydolności organizmu są bardzo wysokie. </a:t>
            </a:r>
          </a:p>
          <a:p>
            <a:pPr marL="0" indent="0">
              <a:lnSpc>
                <a:spcPct val="90000"/>
              </a:lnSpc>
              <a:spcBef>
                <a:spcPct val="0"/>
              </a:spcBef>
              <a:buFont typeface="Arial" charset="0"/>
              <a:buNone/>
            </a:pPr>
            <a:r>
              <a:rPr lang="pl-PL" sz="2200" b="1" dirty="0" smtClean="0"/>
              <a:t>Najważniejsze - to </a:t>
            </a:r>
            <a:r>
              <a:rPr lang="pl-PL" sz="2200" b="1" dirty="0" smtClean="0"/>
              <a:t>sprawność:</a:t>
            </a:r>
            <a:endParaRPr lang="pl-PL" sz="2200" b="1" dirty="0" smtClean="0"/>
          </a:p>
          <a:p>
            <a:pPr>
              <a:lnSpc>
                <a:spcPct val="90000"/>
              </a:lnSpc>
              <a:spcBef>
                <a:spcPct val="0"/>
              </a:spcBef>
              <a:spcAft>
                <a:spcPts val="0"/>
              </a:spcAft>
              <a:buClr>
                <a:schemeClr val="accent1">
                  <a:lumMod val="50000"/>
                </a:schemeClr>
              </a:buClr>
              <a:buSzPct val="100000"/>
              <a:buFont typeface="Wingdings" panose="05000000000000000000" pitchFamily="2" charset="2"/>
              <a:buChar char="Ø"/>
            </a:pPr>
            <a:r>
              <a:rPr lang="pl-PL" sz="2200" dirty="0" smtClean="0"/>
              <a:t>    </a:t>
            </a:r>
            <a:r>
              <a:rPr lang="pl-PL" sz="2200" dirty="0" smtClean="0"/>
              <a:t>układu krążeniowo-oddechowego </a:t>
            </a:r>
            <a:r>
              <a:rPr lang="pl-PL" sz="2200" dirty="0" smtClean="0"/>
              <a:t>,</a:t>
            </a:r>
          </a:p>
          <a:p>
            <a:pPr>
              <a:lnSpc>
                <a:spcPct val="90000"/>
              </a:lnSpc>
              <a:spcBef>
                <a:spcPct val="0"/>
              </a:spcBef>
              <a:spcAft>
                <a:spcPts val="0"/>
              </a:spcAft>
              <a:buClr>
                <a:schemeClr val="accent1">
                  <a:lumMod val="50000"/>
                </a:schemeClr>
              </a:buClr>
              <a:buSzPct val="100000"/>
              <a:buFont typeface="Wingdings" panose="05000000000000000000" pitchFamily="2" charset="2"/>
              <a:buChar char="Ø"/>
            </a:pPr>
            <a:r>
              <a:rPr lang="pl-PL" sz="2200" dirty="0" smtClean="0"/>
              <a:t>    </a:t>
            </a:r>
            <a:r>
              <a:rPr lang="pl-PL" sz="2200" dirty="0" smtClean="0"/>
              <a:t>narządów </a:t>
            </a:r>
            <a:r>
              <a:rPr lang="pl-PL" sz="2200" dirty="0" smtClean="0"/>
              <a:t>równowagi, pozwalająca na funkcjonowanie </a:t>
            </a:r>
            <a:r>
              <a:rPr lang="pl-PL" sz="2200" dirty="0" smtClean="0"/>
              <a:t>organizmu      </a:t>
            </a:r>
            <a:endParaRPr lang="pl-PL" sz="2200" dirty="0" smtClean="0"/>
          </a:p>
          <a:p>
            <a:pPr marL="0" indent="0">
              <a:lnSpc>
                <a:spcPct val="90000"/>
              </a:lnSpc>
              <a:spcBef>
                <a:spcPct val="0"/>
              </a:spcBef>
              <a:spcAft>
                <a:spcPts val="0"/>
              </a:spcAft>
              <a:buClr>
                <a:schemeClr val="accent1">
                  <a:lumMod val="50000"/>
                </a:schemeClr>
              </a:buClr>
              <a:buSzPct val="100000"/>
              <a:buNone/>
            </a:pPr>
            <a:r>
              <a:rPr lang="pl-PL" sz="2200" dirty="0" smtClean="0"/>
              <a:t>          </a:t>
            </a:r>
            <a:r>
              <a:rPr lang="pl-PL" sz="2200" dirty="0" smtClean="0"/>
              <a:t>w powietrzu </a:t>
            </a:r>
            <a:r>
              <a:rPr lang="pl-PL" sz="2200" dirty="0" smtClean="0"/>
              <a:t>i na prawidłową ocenę położenia w przestrzeni,</a:t>
            </a:r>
          </a:p>
          <a:p>
            <a:pPr>
              <a:lnSpc>
                <a:spcPct val="90000"/>
              </a:lnSpc>
              <a:spcBef>
                <a:spcPct val="0"/>
              </a:spcBef>
              <a:spcAft>
                <a:spcPts val="0"/>
              </a:spcAft>
              <a:buClr>
                <a:schemeClr val="accent1">
                  <a:lumMod val="50000"/>
                </a:schemeClr>
              </a:buClr>
              <a:buSzPct val="100000"/>
              <a:buFont typeface="Wingdings" panose="05000000000000000000" pitchFamily="2" charset="2"/>
              <a:buChar char="Ø"/>
            </a:pPr>
            <a:r>
              <a:rPr lang="pl-PL" sz="2200" dirty="0" smtClean="0"/>
              <a:t>    </a:t>
            </a:r>
            <a:r>
              <a:rPr lang="pl-PL" sz="2200" dirty="0" smtClean="0"/>
              <a:t>narządów </a:t>
            </a:r>
            <a:r>
              <a:rPr lang="pl-PL" sz="2200" dirty="0" smtClean="0"/>
              <a:t>słuchu i wzroku do właściwego odbierania ostrzeżeń wizualnych    </a:t>
            </a:r>
          </a:p>
          <a:p>
            <a:pPr marL="0" indent="0">
              <a:lnSpc>
                <a:spcPct val="90000"/>
              </a:lnSpc>
              <a:spcBef>
                <a:spcPct val="0"/>
              </a:spcBef>
              <a:spcAft>
                <a:spcPts val="0"/>
              </a:spcAft>
              <a:buClr>
                <a:schemeClr val="accent1">
                  <a:lumMod val="50000"/>
                </a:schemeClr>
              </a:buClr>
              <a:buSzPct val="100000"/>
              <a:buNone/>
            </a:pPr>
            <a:r>
              <a:rPr lang="pl-PL" sz="2200" dirty="0" smtClean="0"/>
              <a:t>          </a:t>
            </a:r>
            <a:r>
              <a:rPr lang="pl-PL" sz="2200" dirty="0" smtClean="0"/>
              <a:t>i dźwiękowych </a:t>
            </a:r>
            <a:r>
              <a:rPr lang="pl-PL" sz="2200" dirty="0" smtClean="0"/>
              <a:t>w sytuacjach awaryjnych. </a:t>
            </a:r>
          </a:p>
          <a:p>
            <a:pPr marL="0" indent="0">
              <a:lnSpc>
                <a:spcPct val="90000"/>
              </a:lnSpc>
              <a:spcBef>
                <a:spcPct val="0"/>
              </a:spcBef>
              <a:buFont typeface="Arial" charset="0"/>
              <a:buNone/>
            </a:pPr>
            <a:endParaRPr lang="pl-PL" sz="2200" dirty="0" smtClean="0"/>
          </a:p>
          <a:p>
            <a:pPr marL="0" indent="0">
              <a:lnSpc>
                <a:spcPct val="90000"/>
              </a:lnSpc>
              <a:spcBef>
                <a:spcPct val="0"/>
              </a:spcBef>
              <a:buFont typeface="Arial" charset="0"/>
              <a:buNone/>
            </a:pPr>
            <a:r>
              <a:rPr lang="pl-PL" sz="2200" dirty="0" smtClean="0"/>
              <a:t>Z reguły  wielogodzinne loty odbywane </a:t>
            </a:r>
            <a:r>
              <a:rPr lang="pl-PL" sz="2200" dirty="0" smtClean="0"/>
              <a:t>są </a:t>
            </a:r>
            <a:r>
              <a:rPr lang="pl-PL" sz="2200" dirty="0" smtClean="0"/>
              <a:t>w wymuszonej pozycji siedzącej</a:t>
            </a:r>
            <a:r>
              <a:rPr lang="pl-PL" sz="2200" dirty="0" smtClean="0"/>
              <a:t>. Aby </a:t>
            </a:r>
            <a:r>
              <a:rPr lang="pl-PL" sz="2200" dirty="0" smtClean="0"/>
              <a:t>nie powodowały zmęczenia, bólów kręgosłupa czy zaburzeń w funkcjonowaniu układu krążeniowo-oddechowego od pilotów  wymaga się odpowiedniej sprawności układu mięśniowo-szkieletowego oraz dobrej kondycji fizycznej.</a:t>
            </a:r>
          </a:p>
        </p:txBody>
      </p:sp>
      <p:pic>
        <p:nvPicPr>
          <p:cNvPr id="11268" name="Obraz 3"/>
          <p:cNvPicPr>
            <a:picLocks noChangeAspect="1"/>
          </p:cNvPicPr>
          <p:nvPr/>
        </p:nvPicPr>
        <p:blipFill>
          <a:blip r:embed="rId2" cstate="print"/>
          <a:srcRect/>
          <a:stretch>
            <a:fillRect/>
          </a:stretch>
        </p:blipFill>
        <p:spPr bwMode="auto">
          <a:xfrm>
            <a:off x="10272713" y="115888"/>
            <a:ext cx="1652587" cy="569912"/>
          </a:xfrm>
          <a:prstGeom prst="rect">
            <a:avLst/>
          </a:prstGeom>
          <a:noFill/>
          <a:ln w="9525">
            <a:noFill/>
            <a:miter lim="800000"/>
            <a:headEnd/>
            <a:tailEnd/>
          </a:ln>
        </p:spPr>
      </p:pic>
      <p:sp>
        <p:nvSpPr>
          <p:cNvPr id="11269" name="Symbol zastępczy numeru slajdu 4"/>
          <p:cNvSpPr>
            <a:spLocks noGrp="1"/>
          </p:cNvSpPr>
          <p:nvPr>
            <p:ph type="sldNum" sz="quarter" idx="12"/>
          </p:nvPr>
        </p:nvSpPr>
        <p:spPr bwMode="auto">
          <a:xfrm>
            <a:off x="11374438" y="6318250"/>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3BDC37D-E978-4D79-9721-A2D945E2D3C6}" type="slidenum">
              <a:rPr lang="pl-PL"/>
              <a:pPr fontAlgn="base">
                <a:spcBef>
                  <a:spcPct val="0"/>
                </a:spcBef>
                <a:spcAft>
                  <a:spcPct val="0"/>
                </a:spcAft>
              </a:pPr>
              <a:t>5</a:t>
            </a:fld>
            <a:endParaRPr lang="pl-P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71243" y="475903"/>
            <a:ext cx="4673476" cy="504825"/>
          </a:xfrm>
        </p:spPr>
        <p:txBody>
          <a:bodyPr rtlCol="0">
            <a:normAutofit fontScale="90000"/>
          </a:bodyPr>
          <a:lstStyle/>
          <a:p>
            <a:pPr fontAlgn="auto">
              <a:spcAft>
                <a:spcPts val="0"/>
              </a:spcAft>
              <a:defRPr/>
            </a:pPr>
            <a:r>
              <a:rPr lang="pl-PL" dirty="0" smtClean="0"/>
              <a:t>Regulacje prawne</a:t>
            </a:r>
            <a:endParaRPr lang="pl-PL" dirty="0"/>
          </a:p>
        </p:txBody>
      </p:sp>
      <p:sp>
        <p:nvSpPr>
          <p:cNvPr id="3" name="Symbol zastępczy zawartości 2"/>
          <p:cNvSpPr>
            <a:spLocks noGrp="1"/>
          </p:cNvSpPr>
          <p:nvPr>
            <p:ph idx="1"/>
          </p:nvPr>
        </p:nvSpPr>
        <p:spPr>
          <a:xfrm>
            <a:off x="1343025" y="1340768"/>
            <a:ext cx="10441607" cy="4680620"/>
          </a:xfrm>
        </p:spPr>
        <p:txBody>
          <a:bodyPr rtlCol="0">
            <a:normAutofit fontScale="85000" lnSpcReduction="10000"/>
          </a:bodyPr>
          <a:lstStyle/>
          <a:p>
            <a:pPr marL="0" indent="0" fontAlgn="auto">
              <a:lnSpc>
                <a:spcPct val="110000"/>
              </a:lnSpc>
              <a:spcBef>
                <a:spcPts val="0"/>
              </a:spcBef>
              <a:buClr>
                <a:schemeClr val="accent1">
                  <a:lumMod val="75000"/>
                </a:schemeClr>
              </a:buClr>
              <a:buFont typeface="Arial"/>
              <a:buNone/>
              <a:defRPr/>
            </a:pPr>
            <a:r>
              <a:rPr lang="pl-PL" dirty="0" smtClean="0"/>
              <a:t>Wymogi dotyczące sprawności fizycznej określone są aktualnymi </a:t>
            </a:r>
            <a:r>
              <a:rPr lang="pl-PL" dirty="0"/>
              <a:t>przepisami lotniczo-lekarskimi (prawo międzynarodowe </a:t>
            </a:r>
            <a:r>
              <a:rPr lang="pl-PL" dirty="0" smtClean="0"/>
              <a:t>i krajowe) zgodnie </a:t>
            </a:r>
            <a:r>
              <a:rPr lang="pl-PL" dirty="0"/>
              <a:t>z wytycznymi ICAO, EASA i </a:t>
            </a:r>
            <a:r>
              <a:rPr lang="pl-PL" dirty="0" smtClean="0"/>
              <a:t>EUROCONTROL.</a:t>
            </a:r>
          </a:p>
          <a:p>
            <a:pPr marL="0" indent="0" fontAlgn="auto">
              <a:lnSpc>
                <a:spcPct val="110000"/>
              </a:lnSpc>
              <a:spcBef>
                <a:spcPts val="0"/>
              </a:spcBef>
              <a:buClr>
                <a:schemeClr val="accent1">
                  <a:lumMod val="75000"/>
                </a:schemeClr>
              </a:buClr>
              <a:buFont typeface="Arial"/>
              <a:buNone/>
              <a:defRPr/>
            </a:pPr>
            <a:r>
              <a:rPr lang="pl-PL" b="1" dirty="0" smtClean="0"/>
              <a:t>Ustawa </a:t>
            </a:r>
            <a:r>
              <a:rPr lang="pl-PL" b="1" dirty="0"/>
              <a:t>z dn. 3 lipca 2002 r. Prawo lotnicze  </a:t>
            </a:r>
            <a:r>
              <a:rPr lang="pl-PL" dirty="0" smtClean="0"/>
              <a:t>(Dz.U.2017.959 </a:t>
            </a:r>
            <a:r>
              <a:rPr lang="pl-PL" dirty="0"/>
              <a:t>oraz 1089). </a:t>
            </a:r>
            <a:r>
              <a:rPr lang="pl-PL" dirty="0" smtClean="0"/>
              <a:t>Rozdział </a:t>
            </a:r>
            <a:r>
              <a:rPr lang="pl-PL" dirty="0"/>
              <a:t>2 – Badania lotniczo-lekarskie, </a:t>
            </a:r>
            <a:r>
              <a:rPr lang="pl-PL" dirty="0" smtClean="0"/>
              <a:t>art</a:t>
            </a:r>
            <a:r>
              <a:rPr lang="pl-PL" dirty="0"/>
              <a:t>. </a:t>
            </a:r>
            <a:r>
              <a:rPr lang="pl-PL" dirty="0" smtClean="0"/>
              <a:t>105:</a:t>
            </a:r>
          </a:p>
          <a:p>
            <a:pPr marL="0" indent="0" fontAlgn="auto">
              <a:lnSpc>
                <a:spcPct val="110000"/>
              </a:lnSpc>
              <a:spcBef>
                <a:spcPts val="0"/>
              </a:spcBef>
              <a:buClr>
                <a:schemeClr val="accent1">
                  <a:lumMod val="75000"/>
                </a:schemeClr>
              </a:buClr>
              <a:buFont typeface="Arial"/>
              <a:buNone/>
              <a:defRPr/>
            </a:pPr>
            <a:r>
              <a:rPr lang="pl-PL" dirty="0" smtClean="0"/>
              <a:t>p</a:t>
            </a:r>
            <a:r>
              <a:rPr lang="pl-PL" dirty="0"/>
              <a:t>. 1. </a:t>
            </a:r>
            <a:r>
              <a:rPr lang="pl-PL" dirty="0">
                <a:solidFill>
                  <a:schemeClr val="accent1">
                    <a:lumMod val="50000"/>
                  </a:schemeClr>
                </a:solidFill>
              </a:rPr>
              <a:t>„Sprawność psychiczną i fizyczną członka oraz kandydata na </a:t>
            </a:r>
            <a:r>
              <a:rPr lang="pl-PL" dirty="0" smtClean="0">
                <a:solidFill>
                  <a:schemeClr val="accent1">
                    <a:lumMod val="50000"/>
                  </a:schemeClr>
                </a:solidFill>
              </a:rPr>
              <a:t>członka personelu </a:t>
            </a:r>
            <a:r>
              <a:rPr lang="pl-PL" dirty="0">
                <a:solidFill>
                  <a:schemeClr val="accent1">
                    <a:lumMod val="50000"/>
                  </a:schemeClr>
                </a:solidFill>
              </a:rPr>
              <a:t>lotniczego i członka oraz kandydata na członka personelu </a:t>
            </a:r>
            <a:r>
              <a:rPr lang="pl-PL" dirty="0" smtClean="0">
                <a:solidFill>
                  <a:schemeClr val="accent1">
                    <a:lumMod val="50000"/>
                  </a:schemeClr>
                </a:solidFill>
              </a:rPr>
              <a:t>pokładowego sprawdza </a:t>
            </a:r>
            <a:r>
              <a:rPr lang="pl-PL" dirty="0">
                <a:solidFill>
                  <a:schemeClr val="accent1">
                    <a:lumMod val="50000"/>
                  </a:schemeClr>
                </a:solidFill>
              </a:rPr>
              <a:t>się w trakcie badań </a:t>
            </a:r>
            <a:r>
              <a:rPr lang="pl-PL" dirty="0" smtClean="0">
                <a:solidFill>
                  <a:schemeClr val="accent1">
                    <a:lumMod val="50000"/>
                  </a:schemeClr>
                </a:solidFill>
              </a:rPr>
              <a:t>lotniczo-lekarskich”.</a:t>
            </a:r>
          </a:p>
          <a:p>
            <a:pPr marL="0" indent="0" fontAlgn="auto">
              <a:lnSpc>
                <a:spcPct val="110000"/>
              </a:lnSpc>
              <a:spcBef>
                <a:spcPts val="0"/>
              </a:spcBef>
              <a:buClr>
                <a:schemeClr val="accent1">
                  <a:lumMod val="75000"/>
                </a:schemeClr>
              </a:buClr>
              <a:buFont typeface="Arial"/>
              <a:buNone/>
              <a:defRPr/>
            </a:pPr>
            <a:r>
              <a:rPr lang="pl-PL" dirty="0" smtClean="0"/>
              <a:t>p</a:t>
            </a:r>
            <a:r>
              <a:rPr lang="pl-PL" dirty="0"/>
              <a:t>. </a:t>
            </a:r>
            <a:r>
              <a:rPr lang="pl-PL" dirty="0" smtClean="0"/>
              <a:t>3</a:t>
            </a:r>
            <a:r>
              <a:rPr lang="pl-PL" dirty="0"/>
              <a:t>. </a:t>
            </a:r>
            <a:r>
              <a:rPr lang="pl-PL" dirty="0" smtClean="0">
                <a:solidFill>
                  <a:schemeClr val="accent1">
                    <a:lumMod val="50000"/>
                  </a:schemeClr>
                </a:solidFill>
              </a:rPr>
              <a:t>„Członek </a:t>
            </a:r>
            <a:r>
              <a:rPr lang="pl-PL" dirty="0">
                <a:solidFill>
                  <a:schemeClr val="accent1">
                    <a:lumMod val="50000"/>
                  </a:schemeClr>
                </a:solidFill>
              </a:rPr>
              <a:t>personelu lotniczego i personelu pokładowego, który jest </a:t>
            </a:r>
            <a:r>
              <a:rPr lang="pl-PL" dirty="0" smtClean="0">
                <a:solidFill>
                  <a:schemeClr val="accent1">
                    <a:lumMod val="50000"/>
                  </a:schemeClr>
                </a:solidFill>
              </a:rPr>
              <a:t>świadomy utraty </a:t>
            </a:r>
            <a:r>
              <a:rPr lang="pl-PL" dirty="0">
                <a:solidFill>
                  <a:schemeClr val="accent1">
                    <a:lumMod val="50000"/>
                  </a:schemeClr>
                </a:solidFill>
              </a:rPr>
              <a:t>sprawności psychicznej lub fizycznej wymaganej do wykonywania </a:t>
            </a:r>
            <a:r>
              <a:rPr lang="pl-PL" dirty="0" smtClean="0">
                <a:solidFill>
                  <a:schemeClr val="accent1">
                    <a:lumMod val="50000"/>
                  </a:schemeClr>
                </a:solidFill>
              </a:rPr>
              <a:t>swojej funkcji</a:t>
            </a:r>
            <a:r>
              <a:rPr lang="pl-PL" dirty="0">
                <a:solidFill>
                  <a:schemeClr val="accent1">
                    <a:lumMod val="50000"/>
                  </a:schemeClr>
                </a:solidFill>
              </a:rPr>
              <a:t>, jest obowiązany do natychmiastowego poddania się badaniom </a:t>
            </a:r>
            <a:r>
              <a:rPr lang="pl-PL" dirty="0" smtClean="0">
                <a:solidFill>
                  <a:schemeClr val="accent1">
                    <a:lumMod val="50000"/>
                  </a:schemeClr>
                </a:solidFill>
              </a:rPr>
              <a:t>lotniczo-lekarskim”.</a:t>
            </a:r>
          </a:p>
          <a:p>
            <a:pPr marL="0" indent="0" fontAlgn="auto">
              <a:lnSpc>
                <a:spcPct val="110000"/>
              </a:lnSpc>
              <a:spcBef>
                <a:spcPts val="0"/>
              </a:spcBef>
              <a:buClr>
                <a:schemeClr val="accent1">
                  <a:lumMod val="75000"/>
                </a:schemeClr>
              </a:buClr>
              <a:buFont typeface="Arial"/>
              <a:buNone/>
              <a:defRPr/>
            </a:pPr>
            <a:r>
              <a:rPr lang="pl-PL" dirty="0" smtClean="0"/>
              <a:t>p. 5</a:t>
            </a:r>
            <a:r>
              <a:rPr lang="pl-PL" dirty="0"/>
              <a:t>. </a:t>
            </a:r>
            <a:r>
              <a:rPr lang="pl-PL" dirty="0" smtClean="0">
                <a:solidFill>
                  <a:schemeClr val="accent1">
                    <a:lumMod val="50000"/>
                  </a:schemeClr>
                </a:solidFill>
              </a:rPr>
              <a:t>„Sprawność </a:t>
            </a:r>
            <a:r>
              <a:rPr lang="pl-PL" dirty="0">
                <a:solidFill>
                  <a:schemeClr val="accent1">
                    <a:lumMod val="50000"/>
                  </a:schemeClr>
                </a:solidFill>
              </a:rPr>
              <a:t>fizyczną i psychiczną członka personelu lotniczego, o </a:t>
            </a:r>
            <a:r>
              <a:rPr lang="pl-PL" dirty="0" smtClean="0">
                <a:solidFill>
                  <a:schemeClr val="accent1">
                    <a:lumMod val="50000"/>
                  </a:schemeClr>
                </a:solidFill>
              </a:rPr>
              <a:t>którym mowa </a:t>
            </a:r>
            <a:r>
              <a:rPr lang="pl-PL" dirty="0">
                <a:solidFill>
                  <a:schemeClr val="accent1">
                    <a:lumMod val="50000"/>
                  </a:schemeClr>
                </a:solidFill>
              </a:rPr>
              <a:t>w ust. 1a, stwierdza się na podstawie złożonego przez tę osobę </a:t>
            </a:r>
            <a:r>
              <a:rPr lang="pl-PL" dirty="0" smtClean="0">
                <a:solidFill>
                  <a:schemeClr val="accent1">
                    <a:lumMod val="50000"/>
                  </a:schemeClr>
                </a:solidFill>
              </a:rPr>
              <a:t>pisemnego oświadczenia</a:t>
            </a:r>
            <a:r>
              <a:rPr lang="pl-PL" dirty="0">
                <a:solidFill>
                  <a:schemeClr val="accent1">
                    <a:lumMod val="50000"/>
                  </a:schemeClr>
                </a:solidFill>
              </a:rPr>
              <a:t>, że stan zdrowia tej osoby pozwala na bezpieczne </a:t>
            </a:r>
            <a:r>
              <a:rPr lang="pl-PL" dirty="0" smtClean="0">
                <a:solidFill>
                  <a:schemeClr val="accent1">
                    <a:lumMod val="50000"/>
                  </a:schemeClr>
                </a:solidFill>
              </a:rPr>
              <a:t>wykonywanie czynności </a:t>
            </a:r>
            <a:r>
              <a:rPr lang="pl-PL" dirty="0">
                <a:solidFill>
                  <a:schemeClr val="accent1">
                    <a:lumMod val="50000"/>
                  </a:schemeClr>
                </a:solidFill>
              </a:rPr>
              <a:t>lotniczych lub ważnego prawa jazdy dowolnej </a:t>
            </a:r>
            <a:r>
              <a:rPr lang="pl-PL" dirty="0" smtClean="0">
                <a:solidFill>
                  <a:schemeClr val="accent1">
                    <a:lumMod val="50000"/>
                  </a:schemeClr>
                </a:solidFill>
              </a:rPr>
              <a:t>kategorii”.</a:t>
            </a:r>
            <a:endParaRPr lang="pl-PL" dirty="0">
              <a:solidFill>
                <a:schemeClr val="accent1">
                  <a:lumMod val="50000"/>
                </a:schemeClr>
              </a:solidFill>
            </a:endParaRPr>
          </a:p>
        </p:txBody>
      </p:sp>
      <p:pic>
        <p:nvPicPr>
          <p:cNvPr id="12292" name="Obraz 3"/>
          <p:cNvPicPr>
            <a:picLocks noChangeAspect="1"/>
          </p:cNvPicPr>
          <p:nvPr/>
        </p:nvPicPr>
        <p:blipFill>
          <a:blip r:embed="rId2" cstate="print"/>
          <a:srcRect/>
          <a:stretch>
            <a:fillRect/>
          </a:stretch>
        </p:blipFill>
        <p:spPr bwMode="auto">
          <a:xfrm>
            <a:off x="10272713" y="115888"/>
            <a:ext cx="1652587" cy="569912"/>
          </a:xfrm>
          <a:prstGeom prst="rect">
            <a:avLst/>
          </a:prstGeom>
          <a:noFill/>
          <a:ln w="9525">
            <a:noFill/>
            <a:miter lim="800000"/>
            <a:headEnd/>
            <a:tailEnd/>
          </a:ln>
        </p:spPr>
      </p:pic>
      <p:sp>
        <p:nvSpPr>
          <p:cNvPr id="12293" name="Symbol zastępczy numeru slajdu 4"/>
          <p:cNvSpPr>
            <a:spLocks noGrp="1"/>
          </p:cNvSpPr>
          <p:nvPr>
            <p:ph type="sldNum" sz="quarter" idx="12"/>
          </p:nvPr>
        </p:nvSpPr>
        <p:spPr bwMode="auto">
          <a:xfrm>
            <a:off x="11374438" y="6323013"/>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91BCDA57-A449-407F-939E-5FD47E8B86AD}" type="slidenum">
              <a:rPr lang="pl-PL"/>
              <a:pPr fontAlgn="base">
                <a:spcBef>
                  <a:spcPct val="0"/>
                </a:spcBef>
                <a:spcAft>
                  <a:spcPct val="0"/>
                </a:spcAft>
              </a:pPr>
              <a:t>6</a:t>
            </a:fld>
            <a:endParaRPr lang="pl-P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079465" y="465931"/>
            <a:ext cx="5257031" cy="504825"/>
          </a:xfrm>
        </p:spPr>
        <p:txBody>
          <a:bodyPr rtlCol="0">
            <a:normAutofit fontScale="90000"/>
          </a:bodyPr>
          <a:lstStyle/>
          <a:p>
            <a:pPr fontAlgn="auto">
              <a:spcAft>
                <a:spcPts val="0"/>
              </a:spcAft>
              <a:defRPr/>
            </a:pPr>
            <a:r>
              <a:rPr lang="pl-PL" dirty="0" smtClean="0"/>
              <a:t>Regulacje prawne </a:t>
            </a:r>
            <a:r>
              <a:rPr lang="pl-PL" dirty="0" smtClean="0"/>
              <a:t>c.d</a:t>
            </a:r>
            <a:r>
              <a:rPr lang="pl-PL" dirty="0" smtClean="0"/>
              <a:t>.</a:t>
            </a:r>
            <a:endParaRPr lang="pl-PL" dirty="0"/>
          </a:p>
        </p:txBody>
      </p:sp>
      <p:sp>
        <p:nvSpPr>
          <p:cNvPr id="3" name="Symbol zastępczy zawartości 2"/>
          <p:cNvSpPr>
            <a:spLocks noGrp="1"/>
          </p:cNvSpPr>
          <p:nvPr>
            <p:ph idx="1"/>
          </p:nvPr>
        </p:nvSpPr>
        <p:spPr>
          <a:xfrm>
            <a:off x="1343025" y="1255712"/>
            <a:ext cx="10729913" cy="4909591"/>
          </a:xfrm>
        </p:spPr>
        <p:txBody>
          <a:bodyPr rtlCol="0">
            <a:normAutofit fontScale="85000" lnSpcReduction="20000"/>
          </a:bodyPr>
          <a:lstStyle/>
          <a:p>
            <a:pPr marL="0" indent="0" fontAlgn="auto">
              <a:lnSpc>
                <a:spcPct val="110000"/>
              </a:lnSpc>
              <a:spcBef>
                <a:spcPts val="0"/>
              </a:spcBef>
              <a:spcAft>
                <a:spcPts val="0"/>
              </a:spcAft>
              <a:buClr>
                <a:schemeClr val="accent1">
                  <a:lumMod val="75000"/>
                </a:schemeClr>
              </a:buClr>
              <a:buFont typeface="Arial"/>
              <a:buNone/>
              <a:defRPr/>
            </a:pPr>
            <a:r>
              <a:rPr lang="pl-PL" b="1" dirty="0" smtClean="0"/>
              <a:t>Rozporządzenie </a:t>
            </a:r>
            <a:r>
              <a:rPr lang="pl-PL" b="1" dirty="0"/>
              <a:t>Ministra Transportu, Budownictwa i Gospodarski Morskiej </a:t>
            </a:r>
            <a:r>
              <a:rPr lang="pl-PL" dirty="0"/>
              <a:t>z dnia 27 maja 2013 r. </a:t>
            </a:r>
            <a:endParaRPr lang="pl-PL" dirty="0" smtClean="0"/>
          </a:p>
          <a:p>
            <a:pPr marL="0" indent="0" fontAlgn="auto">
              <a:lnSpc>
                <a:spcPct val="110000"/>
              </a:lnSpc>
              <a:spcBef>
                <a:spcPts val="0"/>
              </a:spcBef>
              <a:buClr>
                <a:schemeClr val="accent1">
                  <a:lumMod val="75000"/>
                </a:schemeClr>
              </a:buClr>
              <a:buFont typeface="Arial"/>
              <a:buNone/>
              <a:defRPr/>
            </a:pPr>
            <a:r>
              <a:rPr lang="pl-PL" dirty="0" smtClean="0"/>
              <a:t>w </a:t>
            </a:r>
            <a:r>
              <a:rPr lang="pl-PL" dirty="0"/>
              <a:t>sprawie badań lotniczo-lekarskich (Dz.U. z 2013 r. , poz. </a:t>
            </a:r>
            <a:r>
              <a:rPr lang="pl-PL" dirty="0" smtClean="0"/>
              <a:t>637) </a:t>
            </a:r>
          </a:p>
          <a:p>
            <a:pPr marL="0" indent="0" fontAlgn="auto">
              <a:lnSpc>
                <a:spcPct val="110000"/>
              </a:lnSpc>
              <a:spcBef>
                <a:spcPts val="0"/>
              </a:spcBef>
              <a:buClr>
                <a:schemeClr val="accent1">
                  <a:lumMod val="75000"/>
                </a:schemeClr>
              </a:buClr>
              <a:buFont typeface="Arial"/>
              <a:buNone/>
              <a:defRPr/>
            </a:pPr>
            <a:r>
              <a:rPr lang="pl-PL" dirty="0" smtClean="0"/>
              <a:t>§ </a:t>
            </a:r>
            <a:r>
              <a:rPr lang="pl-PL" dirty="0"/>
              <a:t>3. </a:t>
            </a:r>
            <a:r>
              <a:rPr lang="pl-PL" dirty="0" smtClean="0">
                <a:solidFill>
                  <a:schemeClr val="accent1">
                    <a:lumMod val="50000"/>
                  </a:schemeClr>
                </a:solidFill>
              </a:rPr>
              <a:t>„Badania </a:t>
            </a:r>
            <a:r>
              <a:rPr lang="pl-PL" dirty="0">
                <a:solidFill>
                  <a:schemeClr val="accent1">
                    <a:lumMod val="50000"/>
                  </a:schemeClr>
                </a:solidFill>
              </a:rPr>
              <a:t>przeprowadzane są w celu stwierdzenia istnienia lub braku przeciwwskazań do wykonywania </a:t>
            </a:r>
            <a:r>
              <a:rPr lang="pl-PL" dirty="0" smtClean="0">
                <a:solidFill>
                  <a:schemeClr val="accent1">
                    <a:lumMod val="50000"/>
                  </a:schemeClr>
                </a:solidFill>
              </a:rPr>
              <a:t>funkcji członka </a:t>
            </a:r>
            <a:r>
              <a:rPr lang="pl-PL" dirty="0">
                <a:solidFill>
                  <a:schemeClr val="accent1">
                    <a:lumMod val="50000"/>
                  </a:schemeClr>
                </a:solidFill>
              </a:rPr>
              <a:t>personelu lotniczego lub członka personelu pokładowego i obejmują badania wstępne, okresowe i </a:t>
            </a:r>
            <a:r>
              <a:rPr lang="pl-PL" dirty="0" smtClean="0">
                <a:solidFill>
                  <a:schemeClr val="accent1">
                    <a:lumMod val="50000"/>
                  </a:schemeClr>
                </a:solidFill>
              </a:rPr>
              <a:t>okolicznościowe”</a:t>
            </a:r>
            <a:r>
              <a:rPr lang="pl-PL" dirty="0" smtClean="0"/>
              <a:t>. </a:t>
            </a:r>
          </a:p>
          <a:p>
            <a:pPr marL="0" indent="0" fontAlgn="auto">
              <a:lnSpc>
                <a:spcPct val="110000"/>
              </a:lnSpc>
              <a:spcBef>
                <a:spcPts val="0"/>
              </a:spcBef>
              <a:buClr>
                <a:schemeClr val="accent1">
                  <a:lumMod val="75000"/>
                </a:schemeClr>
              </a:buClr>
              <a:buFont typeface="Arial"/>
              <a:buNone/>
              <a:defRPr/>
            </a:pPr>
            <a:r>
              <a:rPr lang="pl-PL" dirty="0" smtClean="0"/>
              <a:t>Rozporządzenie Ministra Transportu, Budownictwa i Gospodarki Morskiej z </a:t>
            </a:r>
            <a:r>
              <a:rPr lang="pl-PL" dirty="0"/>
              <a:t>dnia 15 marca 2013 </a:t>
            </a:r>
            <a:r>
              <a:rPr lang="pl-PL" dirty="0" smtClean="0"/>
              <a:t>r. w </a:t>
            </a:r>
            <a:r>
              <a:rPr lang="pl-PL" dirty="0"/>
              <a:t>sprawie wymagań w zakresie sprawności psychicznej i fizycznej osób ubiegających się o świadectwo </a:t>
            </a:r>
            <a:r>
              <a:rPr lang="pl-PL" dirty="0" smtClean="0"/>
              <a:t>kwalifikacji członka </a:t>
            </a:r>
            <a:r>
              <a:rPr lang="pl-PL" dirty="0"/>
              <a:t>personelu lotniczego lub posiadających świadectwo kwalifikacji członka personelu lotniczego (</a:t>
            </a:r>
            <a:r>
              <a:rPr lang="pl-PL" dirty="0" smtClean="0"/>
              <a:t>Załącznik do </a:t>
            </a:r>
            <a:r>
              <a:rPr lang="pl-PL" dirty="0"/>
              <a:t>obwieszczenia Ministra </a:t>
            </a:r>
            <a:r>
              <a:rPr lang="pl-PL" dirty="0" smtClean="0"/>
              <a:t>Infrastruktury i </a:t>
            </a:r>
            <a:r>
              <a:rPr lang="pl-PL" dirty="0"/>
              <a:t>Budownictwa z dnia 28 lutego 2017 r. </a:t>
            </a:r>
            <a:r>
              <a:rPr lang="pl-PL" dirty="0" smtClean="0"/>
              <a:t>(Dz.U. z 2017 r. poz</a:t>
            </a:r>
            <a:r>
              <a:rPr lang="pl-PL" dirty="0"/>
              <a:t>. 521</a:t>
            </a:r>
            <a:r>
              <a:rPr lang="pl-PL" dirty="0" smtClean="0"/>
              <a:t>)</a:t>
            </a:r>
          </a:p>
          <a:p>
            <a:pPr marL="0" indent="0" fontAlgn="auto">
              <a:lnSpc>
                <a:spcPct val="110000"/>
              </a:lnSpc>
              <a:spcBef>
                <a:spcPts val="0"/>
              </a:spcBef>
              <a:buClr>
                <a:schemeClr val="accent1">
                  <a:lumMod val="75000"/>
                </a:schemeClr>
              </a:buClr>
              <a:buFont typeface="Arial"/>
              <a:buNone/>
              <a:defRPr/>
            </a:pPr>
            <a:r>
              <a:rPr lang="pl-PL" dirty="0"/>
              <a:t>§ 1. 1. </a:t>
            </a:r>
            <a:r>
              <a:rPr lang="pl-PL" dirty="0" smtClean="0">
                <a:solidFill>
                  <a:schemeClr val="accent1">
                    <a:lumMod val="50000"/>
                  </a:schemeClr>
                </a:solidFill>
              </a:rPr>
              <a:t>„Wymagania </a:t>
            </a:r>
            <a:r>
              <a:rPr lang="pl-PL" dirty="0">
                <a:solidFill>
                  <a:schemeClr val="accent1">
                    <a:lumMod val="50000"/>
                  </a:schemeClr>
                </a:solidFill>
              </a:rPr>
              <a:t>w zakresie sprawności psychicznej i fizycznej (…) uważa się za spełnione w przypadku niewystępowania u tych osób schorzeń </a:t>
            </a:r>
            <a:r>
              <a:rPr lang="pl-PL" dirty="0" smtClean="0">
                <a:solidFill>
                  <a:schemeClr val="accent1">
                    <a:lumMod val="50000"/>
                  </a:schemeClr>
                </a:solidFill>
              </a:rPr>
              <a:t>lub ułomności </a:t>
            </a:r>
            <a:r>
              <a:rPr lang="pl-PL" dirty="0">
                <a:solidFill>
                  <a:schemeClr val="accent1">
                    <a:lumMod val="50000"/>
                  </a:schemeClr>
                </a:solidFill>
              </a:rPr>
              <a:t>ograniczających bezpieczne wykonywanie czynności lotniczych: </a:t>
            </a:r>
            <a:r>
              <a:rPr lang="pl-PL" dirty="0" smtClean="0">
                <a:solidFill>
                  <a:schemeClr val="accent1">
                    <a:lumMod val="50000"/>
                  </a:schemeClr>
                </a:solidFill>
              </a:rPr>
              <a:t>(m. in.) </a:t>
            </a:r>
          </a:p>
          <a:p>
            <a:pPr marL="0" indent="0" fontAlgn="auto">
              <a:lnSpc>
                <a:spcPct val="110000"/>
              </a:lnSpc>
              <a:spcBef>
                <a:spcPts val="0"/>
              </a:spcBef>
              <a:buClr>
                <a:schemeClr val="accent1">
                  <a:lumMod val="75000"/>
                </a:schemeClr>
              </a:buClr>
              <a:buFont typeface="Arial"/>
              <a:buNone/>
              <a:defRPr/>
            </a:pPr>
            <a:r>
              <a:rPr lang="pl-PL" dirty="0" smtClean="0">
                <a:solidFill>
                  <a:schemeClr val="accent1">
                    <a:lumMod val="50000"/>
                  </a:schemeClr>
                </a:solidFill>
              </a:rPr>
              <a:t>9) chorób </a:t>
            </a:r>
            <a:r>
              <a:rPr lang="pl-PL" dirty="0">
                <a:solidFill>
                  <a:schemeClr val="accent1">
                    <a:lumMod val="50000"/>
                  </a:schemeClr>
                </a:solidFill>
              </a:rPr>
              <a:t>kości, stawów, ścięgien i mięśni, wrodzonych lub nabytych;</a:t>
            </a:r>
          </a:p>
          <a:p>
            <a:pPr marL="0" indent="0" fontAlgn="auto">
              <a:lnSpc>
                <a:spcPct val="110000"/>
              </a:lnSpc>
              <a:spcBef>
                <a:spcPts val="0"/>
              </a:spcBef>
              <a:buClr>
                <a:schemeClr val="accent1">
                  <a:lumMod val="75000"/>
                </a:schemeClr>
              </a:buClr>
              <a:buFont typeface="Arial"/>
              <a:buNone/>
              <a:defRPr/>
            </a:pPr>
            <a:r>
              <a:rPr lang="pl-PL" dirty="0">
                <a:solidFill>
                  <a:schemeClr val="accent1">
                    <a:lumMod val="50000"/>
                  </a:schemeClr>
                </a:solidFill>
              </a:rPr>
              <a:t>10) nieprawidłowości wysokości ciała, długości kończyn górnych i dolnych oraz osłabienia siły mięśni, </a:t>
            </a:r>
            <a:r>
              <a:rPr lang="pl-PL" dirty="0" smtClean="0">
                <a:solidFill>
                  <a:schemeClr val="accent1">
                    <a:lumMod val="50000"/>
                  </a:schemeClr>
                </a:solidFill>
              </a:rPr>
              <a:t>uniemożliwiających </a:t>
            </a:r>
            <a:r>
              <a:rPr lang="pl-PL" dirty="0">
                <a:solidFill>
                  <a:schemeClr val="accent1">
                    <a:lumMod val="50000"/>
                  </a:schemeClr>
                </a:solidFill>
              </a:rPr>
              <a:t>bezpieczne wykonywanie czynności </a:t>
            </a:r>
            <a:r>
              <a:rPr lang="pl-PL" dirty="0" smtClean="0">
                <a:solidFill>
                  <a:schemeClr val="accent1">
                    <a:lumMod val="50000"/>
                  </a:schemeClr>
                </a:solidFill>
              </a:rPr>
              <a:t>lotniczych”</a:t>
            </a:r>
            <a:r>
              <a:rPr lang="pl-PL" dirty="0" smtClean="0"/>
              <a:t>.</a:t>
            </a:r>
          </a:p>
        </p:txBody>
      </p:sp>
      <p:pic>
        <p:nvPicPr>
          <p:cNvPr id="13316" name="Obraz 3"/>
          <p:cNvPicPr>
            <a:picLocks noChangeAspect="1"/>
          </p:cNvPicPr>
          <p:nvPr/>
        </p:nvPicPr>
        <p:blipFill>
          <a:blip r:embed="rId2" cstate="print"/>
          <a:srcRect/>
          <a:stretch>
            <a:fillRect/>
          </a:stretch>
        </p:blipFill>
        <p:spPr bwMode="auto">
          <a:xfrm>
            <a:off x="10272713" y="115888"/>
            <a:ext cx="1652587" cy="569912"/>
          </a:xfrm>
          <a:prstGeom prst="rect">
            <a:avLst/>
          </a:prstGeom>
          <a:noFill/>
          <a:ln w="9525">
            <a:noFill/>
            <a:miter lim="800000"/>
            <a:headEnd/>
            <a:tailEnd/>
          </a:ln>
        </p:spPr>
      </p:pic>
      <p:sp>
        <p:nvSpPr>
          <p:cNvPr id="13317" name="Symbol zastępczy numeru slajdu 4"/>
          <p:cNvSpPr>
            <a:spLocks noGrp="1"/>
          </p:cNvSpPr>
          <p:nvPr>
            <p:ph type="sldNum" sz="quarter" idx="12"/>
          </p:nvPr>
        </p:nvSpPr>
        <p:spPr bwMode="auto">
          <a:xfrm>
            <a:off x="11374438" y="6308725"/>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19D2942-5D2E-42B9-8BB7-4F872A846229}" type="slidenum">
              <a:rPr lang="pl-PL"/>
              <a:pPr fontAlgn="base">
                <a:spcBef>
                  <a:spcPct val="0"/>
                </a:spcBef>
                <a:spcAft>
                  <a:spcPct val="0"/>
                </a:spcAft>
              </a:pPr>
              <a:t>7</a:t>
            </a:fld>
            <a:endParaRPr lang="pl-P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43025" y="685800"/>
            <a:ext cx="10298113" cy="555625"/>
          </a:xfrm>
        </p:spPr>
        <p:txBody>
          <a:bodyPr rtlCol="0">
            <a:normAutofit fontScale="90000"/>
          </a:bodyPr>
          <a:lstStyle/>
          <a:p>
            <a:pPr fontAlgn="auto">
              <a:spcAft>
                <a:spcPts val="0"/>
              </a:spcAft>
              <a:defRPr/>
            </a:pPr>
            <a:r>
              <a:rPr lang="pl-PL" dirty="0"/>
              <a:t>Wymagania w zakresie sprawności fizycznej</a:t>
            </a:r>
          </a:p>
        </p:txBody>
      </p:sp>
      <p:pic>
        <p:nvPicPr>
          <p:cNvPr id="14339" name="Obraz 3"/>
          <p:cNvPicPr>
            <a:picLocks noChangeAspect="1"/>
          </p:cNvPicPr>
          <p:nvPr/>
        </p:nvPicPr>
        <p:blipFill>
          <a:blip r:embed="rId2" cstate="print"/>
          <a:srcRect/>
          <a:stretch>
            <a:fillRect/>
          </a:stretch>
        </p:blipFill>
        <p:spPr bwMode="auto">
          <a:xfrm>
            <a:off x="10272713" y="115888"/>
            <a:ext cx="1652587" cy="569912"/>
          </a:xfrm>
          <a:prstGeom prst="rect">
            <a:avLst/>
          </a:prstGeom>
          <a:noFill/>
          <a:ln w="9525">
            <a:noFill/>
            <a:miter lim="800000"/>
            <a:headEnd/>
            <a:tailEnd/>
          </a:ln>
        </p:spPr>
      </p:pic>
      <p:sp>
        <p:nvSpPr>
          <p:cNvPr id="14340" name="Symbol zastępczy zawartości 5"/>
          <p:cNvSpPr>
            <a:spLocks noGrp="1"/>
          </p:cNvSpPr>
          <p:nvPr>
            <p:ph idx="1"/>
          </p:nvPr>
        </p:nvSpPr>
        <p:spPr>
          <a:xfrm>
            <a:off x="1484313" y="1295400"/>
            <a:ext cx="10299700" cy="5157788"/>
          </a:xfrm>
        </p:spPr>
        <p:txBody>
          <a:bodyPr/>
          <a:lstStyle/>
          <a:p>
            <a:pPr marL="0" indent="0">
              <a:lnSpc>
                <a:spcPct val="90000"/>
              </a:lnSpc>
              <a:spcBef>
                <a:spcPct val="0"/>
              </a:spcBef>
              <a:buFont typeface="Arial" charset="0"/>
              <a:buNone/>
            </a:pPr>
            <a:r>
              <a:rPr lang="pl-PL" sz="2200" dirty="0" smtClean="0">
                <a:solidFill>
                  <a:srgbClr val="000000"/>
                </a:solidFill>
              </a:rPr>
              <a:t>Załącznik 1 do Konwencji o międzynarodowym lotnictwie cywilnym „Licencjonowanie personelu” Rozdział 6. Warunki zdrowotne niezbędne do wydania licencji:</a:t>
            </a:r>
          </a:p>
          <a:p>
            <a:pPr marL="0" indent="0">
              <a:lnSpc>
                <a:spcPct val="90000"/>
              </a:lnSpc>
              <a:spcBef>
                <a:spcPct val="0"/>
              </a:spcBef>
              <a:buFont typeface="Arial" charset="0"/>
              <a:buNone/>
            </a:pPr>
            <a:r>
              <a:rPr lang="pl-PL" sz="2200" dirty="0" smtClean="0">
                <a:solidFill>
                  <a:srgbClr val="000000"/>
                </a:solidFill>
              </a:rPr>
              <a:t>6.2.1</a:t>
            </a:r>
            <a:r>
              <a:rPr lang="pl-PL" sz="2200" dirty="0" smtClean="0">
                <a:solidFill>
                  <a:srgbClr val="0C5A82"/>
                </a:solidFill>
              </a:rPr>
              <a:t>. Kandydat ubiegający się o wydanie orzeczenia lotniczo-lekarskiego (…), podda się badaniom lekarskim w oparciu o (…) wymagania: fizyczne i psychiczne; wzroku                   i postrzegania barw; słuchu.</a:t>
            </a:r>
          </a:p>
          <a:p>
            <a:pPr marL="0" indent="0">
              <a:lnSpc>
                <a:spcPct val="90000"/>
              </a:lnSpc>
              <a:spcBef>
                <a:spcPct val="0"/>
              </a:spcBef>
              <a:buFont typeface="Arial" charset="0"/>
              <a:buNone/>
            </a:pPr>
            <a:r>
              <a:rPr lang="pl-PL" sz="2200" dirty="0" smtClean="0">
                <a:solidFill>
                  <a:srgbClr val="000000"/>
                </a:solidFill>
              </a:rPr>
              <a:t>6.2.2.</a:t>
            </a:r>
            <a:r>
              <a:rPr lang="pl-PL" sz="2200" dirty="0" smtClean="0">
                <a:solidFill>
                  <a:srgbClr val="0C5A82"/>
                </a:solidFill>
              </a:rPr>
              <a:t> Wymaga się, aby kandydat na jakąkolwiek klasę orzeczenia lotniczo-lekarskiego nie miał:</a:t>
            </a:r>
          </a:p>
          <a:p>
            <a:pPr marL="0" indent="0">
              <a:lnSpc>
                <a:spcPct val="90000"/>
              </a:lnSpc>
              <a:spcBef>
                <a:spcPct val="0"/>
              </a:spcBef>
              <a:buFont typeface="Arial" charset="0"/>
              <a:buNone/>
            </a:pPr>
            <a:r>
              <a:rPr lang="pl-PL" sz="2200" dirty="0" smtClean="0">
                <a:solidFill>
                  <a:srgbClr val="0C5A82"/>
                </a:solidFill>
              </a:rPr>
              <a:t>a) jakiejkolwiek wady, wrodzonej lub nabytej, lub</a:t>
            </a:r>
          </a:p>
          <a:p>
            <a:pPr marL="0" indent="0">
              <a:lnSpc>
                <a:spcPct val="90000"/>
              </a:lnSpc>
              <a:spcBef>
                <a:spcPct val="0"/>
              </a:spcBef>
              <a:buFont typeface="Arial" charset="0"/>
              <a:buNone/>
            </a:pPr>
            <a:r>
              <a:rPr lang="pl-PL" sz="2200" dirty="0" smtClean="0">
                <a:solidFill>
                  <a:srgbClr val="0C5A82"/>
                </a:solidFill>
              </a:rPr>
              <a:t>b) jakiejkolwiek niezdolności czynnej, ukrytej, ostrej lub chronicznej, lub</a:t>
            </a:r>
          </a:p>
          <a:p>
            <a:pPr marL="0" indent="0">
              <a:lnSpc>
                <a:spcPct val="90000"/>
              </a:lnSpc>
              <a:spcBef>
                <a:spcPct val="0"/>
              </a:spcBef>
              <a:buFont typeface="Arial" charset="0"/>
              <a:buNone/>
            </a:pPr>
            <a:r>
              <a:rPr lang="pl-PL" sz="2200" dirty="0" smtClean="0">
                <a:solidFill>
                  <a:srgbClr val="0C5A82"/>
                </a:solidFill>
              </a:rPr>
              <a:t>c) jakiejkolwiek rany, urazu, lub następstw powikłań chirurgicznych, lub</a:t>
            </a:r>
          </a:p>
          <a:p>
            <a:pPr marL="0" indent="0">
              <a:lnSpc>
                <a:spcPct val="90000"/>
              </a:lnSpc>
              <a:spcBef>
                <a:spcPct val="0"/>
              </a:spcBef>
              <a:buFont typeface="Arial" charset="0"/>
              <a:buNone/>
            </a:pPr>
            <a:r>
              <a:rPr lang="pl-PL" sz="2200" dirty="0" smtClean="0">
                <a:solidFill>
                  <a:srgbClr val="0C5A82"/>
                </a:solidFill>
              </a:rPr>
              <a:t>d) skutków ubocznych będących wynikiem przyjmowania przepisanych lub nie przepisanych leków terapeutycznych, diagnostycznych lub zapobiegawczych, takich, które powodowałyby jakiś stopień niesprawności funkcjonalnej, mającej wpływ na bezpieczeństwo operacji statku powietrznego lub bezpieczne wykonywanie obowiązków.</a:t>
            </a:r>
          </a:p>
        </p:txBody>
      </p:sp>
      <p:sp>
        <p:nvSpPr>
          <p:cNvPr id="14341" name="Symbol zastępczy numeru slajdu 2"/>
          <p:cNvSpPr>
            <a:spLocks noGrp="1"/>
          </p:cNvSpPr>
          <p:nvPr>
            <p:ph type="sldNum" sz="quarter" idx="12"/>
          </p:nvPr>
        </p:nvSpPr>
        <p:spPr bwMode="auto">
          <a:xfrm>
            <a:off x="11374438" y="6308725"/>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C9371D7-F91F-4023-94AC-82E07665BEB0}" type="slidenum">
              <a:rPr lang="pl-PL"/>
              <a:pPr fontAlgn="base">
                <a:spcBef>
                  <a:spcPct val="0"/>
                </a:spcBef>
                <a:spcAft>
                  <a:spcPct val="0"/>
                </a:spcAft>
              </a:pPr>
              <a:t>8</a:t>
            </a:fld>
            <a:endParaRPr lang="pl-P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44613" y="712788"/>
            <a:ext cx="10298112" cy="915987"/>
          </a:xfrm>
        </p:spPr>
        <p:txBody>
          <a:bodyPr rtlCol="0">
            <a:normAutofit fontScale="90000"/>
          </a:bodyPr>
          <a:lstStyle/>
          <a:p>
            <a:pPr fontAlgn="auto">
              <a:spcAft>
                <a:spcPts val="0"/>
              </a:spcAft>
              <a:defRPr/>
            </a:pPr>
            <a:r>
              <a:rPr lang="pl-PL" dirty="0" smtClean="0"/>
              <a:t>Weryfikacja sprawności fizycznej w badaniach lotniczo-lekarskich</a:t>
            </a:r>
            <a:endParaRPr lang="pl-PL" dirty="0"/>
          </a:p>
        </p:txBody>
      </p:sp>
      <p:pic>
        <p:nvPicPr>
          <p:cNvPr id="15363" name="Obraz 3"/>
          <p:cNvPicPr>
            <a:picLocks noChangeAspect="1"/>
          </p:cNvPicPr>
          <p:nvPr/>
        </p:nvPicPr>
        <p:blipFill>
          <a:blip r:embed="rId2" cstate="print"/>
          <a:srcRect/>
          <a:stretch>
            <a:fillRect/>
          </a:stretch>
        </p:blipFill>
        <p:spPr bwMode="auto">
          <a:xfrm>
            <a:off x="10272713" y="115888"/>
            <a:ext cx="1652587" cy="569912"/>
          </a:xfrm>
          <a:prstGeom prst="rect">
            <a:avLst/>
          </a:prstGeom>
          <a:noFill/>
          <a:ln w="9525">
            <a:noFill/>
            <a:miter lim="800000"/>
            <a:headEnd/>
            <a:tailEnd/>
          </a:ln>
        </p:spPr>
      </p:pic>
      <p:sp>
        <p:nvSpPr>
          <p:cNvPr id="6" name="Symbol zastępczy zawartości 5"/>
          <p:cNvSpPr>
            <a:spLocks noGrp="1"/>
          </p:cNvSpPr>
          <p:nvPr>
            <p:ph idx="1"/>
          </p:nvPr>
        </p:nvSpPr>
        <p:spPr>
          <a:xfrm>
            <a:off x="1484313" y="1773238"/>
            <a:ext cx="10299700" cy="4679950"/>
          </a:xfrm>
        </p:spPr>
        <p:txBody>
          <a:bodyPr rtlCol="0">
            <a:normAutofit fontScale="85000" lnSpcReduction="20000"/>
          </a:bodyPr>
          <a:lstStyle/>
          <a:p>
            <a:pPr marL="0" indent="0" fontAlgn="auto">
              <a:lnSpc>
                <a:spcPct val="110000"/>
              </a:lnSpc>
              <a:spcBef>
                <a:spcPts val="0"/>
              </a:spcBef>
              <a:buClr>
                <a:schemeClr val="accent1">
                  <a:lumMod val="75000"/>
                </a:schemeClr>
              </a:buClr>
              <a:buFont typeface="Arial"/>
              <a:buNone/>
              <a:defRPr/>
            </a:pPr>
            <a:r>
              <a:rPr lang="pl-PL" dirty="0" smtClean="0"/>
              <a:t>Zakres badań (wstępnych, okresowych i okolicznościowych) oraz okres ich ważności zależy od specjalności lotniczej i jest określany jako: badania klasy 1, klasy 2, LAPL i badania do świadectwa kwalifikacji. </a:t>
            </a:r>
          </a:p>
          <a:p>
            <a:pPr marL="0" indent="0" fontAlgn="auto">
              <a:lnSpc>
                <a:spcPct val="110000"/>
              </a:lnSpc>
              <a:spcBef>
                <a:spcPts val="0"/>
              </a:spcBef>
              <a:buClr>
                <a:schemeClr val="accent1">
                  <a:lumMod val="75000"/>
                </a:schemeClr>
              </a:buClr>
              <a:buFont typeface="Arial"/>
              <a:buNone/>
              <a:defRPr/>
            </a:pPr>
            <a:r>
              <a:rPr lang="pl-PL" dirty="0" smtClean="0"/>
              <a:t>Zwykle </a:t>
            </a:r>
            <a:r>
              <a:rPr lang="pl-PL" dirty="0"/>
              <a:t>składają się na nie: </a:t>
            </a:r>
            <a:r>
              <a:rPr lang="pl-PL" dirty="0" smtClean="0"/>
              <a:t>badanie </a:t>
            </a:r>
            <a:r>
              <a:rPr lang="pl-PL" dirty="0"/>
              <a:t>laboratoryjne, </a:t>
            </a:r>
            <a:r>
              <a:rPr lang="pl-PL" dirty="0" smtClean="0"/>
              <a:t>EKG, </a:t>
            </a:r>
            <a:r>
              <a:rPr lang="pl-PL" dirty="0"/>
              <a:t>badanie </a:t>
            </a:r>
            <a:r>
              <a:rPr lang="pl-PL" dirty="0" smtClean="0"/>
              <a:t>internistyczne (m. in. spirometria), okulistyczne, laryngologiczne (w tym: </a:t>
            </a:r>
            <a:r>
              <a:rPr lang="pl-PL" dirty="0" err="1" smtClean="0"/>
              <a:t>tympanometr</a:t>
            </a:r>
            <a:r>
              <a:rPr lang="pl-PL" dirty="0" smtClean="0"/>
              <a:t>, audiogram) i neurologiczne. </a:t>
            </a:r>
            <a:r>
              <a:rPr lang="pl-PL" dirty="0"/>
              <a:t>Po wykonaniu w/w badaniach lekarz orzecznik, na podstawie wszystkich wyników, ocenia stan zdrowia kandydata.</a:t>
            </a:r>
            <a:endParaRPr lang="pl-PL" dirty="0" smtClean="0"/>
          </a:p>
          <a:p>
            <a:pPr marL="0" indent="0" fontAlgn="auto">
              <a:lnSpc>
                <a:spcPct val="110000"/>
              </a:lnSpc>
              <a:spcBef>
                <a:spcPts val="0"/>
              </a:spcBef>
              <a:buClr>
                <a:schemeClr val="accent1">
                  <a:lumMod val="75000"/>
                </a:schemeClr>
              </a:buClr>
              <a:buFont typeface="Arial"/>
              <a:buNone/>
              <a:defRPr/>
            </a:pPr>
            <a:r>
              <a:rPr lang="pl-PL" dirty="0" smtClean="0"/>
              <a:t>Kwestionariusz wywiadu medycznego wypełniany przez kandydata weryfikuje:</a:t>
            </a:r>
          </a:p>
          <a:p>
            <a:pPr marL="0" indent="0" fontAlgn="auto">
              <a:lnSpc>
                <a:spcPct val="110000"/>
              </a:lnSpc>
              <a:spcBef>
                <a:spcPts val="0"/>
              </a:spcBef>
              <a:buClr>
                <a:schemeClr val="accent1">
                  <a:lumMod val="75000"/>
                </a:schemeClr>
              </a:buClr>
              <a:buFont typeface="Arial"/>
              <a:buNone/>
              <a:defRPr/>
            </a:pPr>
            <a:r>
              <a:rPr lang="pl-PL" dirty="0" smtClean="0"/>
              <a:t>1. Sprawność morfologiczną - TAK</a:t>
            </a:r>
            <a:endParaRPr lang="pl-PL" dirty="0"/>
          </a:p>
          <a:p>
            <a:pPr marL="0" indent="0" fontAlgn="auto">
              <a:lnSpc>
                <a:spcPct val="110000"/>
              </a:lnSpc>
              <a:spcBef>
                <a:spcPts val="0"/>
              </a:spcBef>
              <a:buClr>
                <a:schemeClr val="accent1">
                  <a:lumMod val="75000"/>
                </a:schemeClr>
              </a:buClr>
              <a:buFont typeface="Arial"/>
              <a:buNone/>
              <a:defRPr/>
            </a:pPr>
            <a:r>
              <a:rPr lang="pl-PL" dirty="0"/>
              <a:t>2. </a:t>
            </a:r>
            <a:r>
              <a:rPr lang="pl-PL" dirty="0" smtClean="0"/>
              <a:t>Sprawność mięśniową - NIE</a:t>
            </a:r>
            <a:endParaRPr lang="pl-PL" dirty="0"/>
          </a:p>
          <a:p>
            <a:pPr marL="0" indent="0" fontAlgn="auto">
              <a:lnSpc>
                <a:spcPct val="110000"/>
              </a:lnSpc>
              <a:spcBef>
                <a:spcPts val="0"/>
              </a:spcBef>
              <a:buClr>
                <a:schemeClr val="accent1">
                  <a:lumMod val="75000"/>
                </a:schemeClr>
              </a:buClr>
              <a:buFont typeface="Arial"/>
              <a:buNone/>
              <a:defRPr/>
            </a:pPr>
            <a:r>
              <a:rPr lang="pl-PL" dirty="0"/>
              <a:t>3. </a:t>
            </a:r>
            <a:r>
              <a:rPr lang="pl-PL" dirty="0" smtClean="0"/>
              <a:t>Sprawność motoryczną - NIE</a:t>
            </a:r>
            <a:endParaRPr lang="pl-PL" dirty="0"/>
          </a:p>
          <a:p>
            <a:pPr marL="0" indent="0" fontAlgn="auto">
              <a:lnSpc>
                <a:spcPct val="110000"/>
              </a:lnSpc>
              <a:spcBef>
                <a:spcPts val="0"/>
              </a:spcBef>
              <a:buClr>
                <a:schemeClr val="accent1">
                  <a:lumMod val="75000"/>
                </a:schemeClr>
              </a:buClr>
              <a:buFont typeface="Arial"/>
              <a:buNone/>
              <a:defRPr/>
            </a:pPr>
            <a:r>
              <a:rPr lang="pl-PL" dirty="0"/>
              <a:t>4. </a:t>
            </a:r>
            <a:r>
              <a:rPr lang="pl-PL" dirty="0" smtClean="0"/>
              <a:t>Sprawność krążeniowo-oddechową – TAK</a:t>
            </a:r>
          </a:p>
          <a:p>
            <a:pPr marL="0" indent="0" fontAlgn="auto">
              <a:lnSpc>
                <a:spcPct val="110000"/>
              </a:lnSpc>
              <a:spcBef>
                <a:spcPts val="0"/>
              </a:spcBef>
              <a:buClr>
                <a:schemeClr val="accent1">
                  <a:lumMod val="75000"/>
                </a:schemeClr>
              </a:buClr>
              <a:buFont typeface="Arial"/>
              <a:buNone/>
              <a:defRPr/>
            </a:pPr>
            <a:r>
              <a:rPr lang="pl-PL" dirty="0" smtClean="0"/>
              <a:t>5</a:t>
            </a:r>
            <a:r>
              <a:rPr lang="pl-PL" dirty="0"/>
              <a:t>. </a:t>
            </a:r>
            <a:r>
              <a:rPr lang="pl-PL" dirty="0" smtClean="0"/>
              <a:t>Sprawność przemian metabolicznych – TAK</a:t>
            </a:r>
          </a:p>
          <a:p>
            <a:pPr marL="0" indent="0" fontAlgn="auto">
              <a:lnSpc>
                <a:spcPct val="110000"/>
              </a:lnSpc>
              <a:spcBef>
                <a:spcPts val="0"/>
              </a:spcBef>
              <a:buClr>
                <a:schemeClr val="accent1">
                  <a:lumMod val="75000"/>
                </a:schemeClr>
              </a:buClr>
              <a:buFont typeface="Arial"/>
              <a:buNone/>
              <a:defRPr/>
            </a:pPr>
            <a:r>
              <a:rPr lang="pl-PL" dirty="0" smtClean="0"/>
              <a:t>                                         Lekarz </a:t>
            </a:r>
            <a:r>
              <a:rPr lang="pl-PL" dirty="0" smtClean="0"/>
              <a:t>nie weryfikuje poziomu sprawności mięśniowej ani motorycznej…</a:t>
            </a:r>
            <a:endParaRPr lang="pl-PL" dirty="0"/>
          </a:p>
        </p:txBody>
      </p:sp>
      <p:sp>
        <p:nvSpPr>
          <p:cNvPr id="15365" name="Symbol zastępczy numeru slajdu 2"/>
          <p:cNvSpPr>
            <a:spLocks noGrp="1"/>
          </p:cNvSpPr>
          <p:nvPr>
            <p:ph type="sldNum" sz="quarter" idx="12"/>
          </p:nvPr>
        </p:nvSpPr>
        <p:spPr bwMode="auto">
          <a:xfrm>
            <a:off x="11374438" y="6308725"/>
            <a:ext cx="5508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C437DDE-61A8-4411-A6EE-90622342E944}" type="slidenum">
              <a:rPr lang="pl-PL"/>
              <a:pPr fontAlgn="base">
                <a:spcBef>
                  <a:spcPct val="0"/>
                </a:spcBef>
                <a:spcAft>
                  <a:spcPct val="0"/>
                </a:spcAft>
              </a:pPr>
              <a:t>9</a:t>
            </a:fld>
            <a:endParaRPr lang="pl-PL"/>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a">
  <a:themeElements>
    <a:clrScheme name="Paralaksa">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a">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Paralaksa</Template>
  <TotalTime>2715</TotalTime>
  <Words>2217</Words>
  <Application>Microsoft Office PowerPoint</Application>
  <PresentationFormat>Panoramiczny</PresentationFormat>
  <Paragraphs>182</Paragraphs>
  <Slides>19</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Corbel</vt:lpstr>
      <vt:lpstr>Wingdings</vt:lpstr>
      <vt:lpstr>Paralaksa</vt:lpstr>
      <vt:lpstr>Sprawność fizyczna pilota  jako element bezpieczeństwa  w wykonywaniu czynności lotniczych</vt:lpstr>
      <vt:lpstr>Definicje sprawności fizycznej</vt:lpstr>
      <vt:lpstr>Health-Related Fitness</vt:lpstr>
      <vt:lpstr>Komponenty sprawności fizycznej w koncepcji H-RF</vt:lpstr>
      <vt:lpstr>Sprawność fizyczna pilota</vt:lpstr>
      <vt:lpstr>Regulacje prawne</vt:lpstr>
      <vt:lpstr>Regulacje prawne c.d.</vt:lpstr>
      <vt:lpstr>Wymagania w zakresie sprawności fizycznej</vt:lpstr>
      <vt:lpstr>Weryfikacja sprawności fizycznej w badaniach lotniczo-lekarskich</vt:lpstr>
      <vt:lpstr>Przyczyny wypadków w GA</vt:lpstr>
      <vt:lpstr>Czynnik ludzki</vt:lpstr>
      <vt:lpstr>Specyficzne warunki czynności lotniczych w GA</vt:lpstr>
      <vt:lpstr>Zagrożenia wynikające z niskiej sprawności fizycznej</vt:lpstr>
      <vt:lpstr>Pozytywne efekty regularnej aktywności fizycznej</vt:lpstr>
      <vt:lpstr>Programy realizowane na świecie</vt:lpstr>
      <vt:lpstr>Programy realizowane na świecie</vt:lpstr>
      <vt:lpstr>Zalecenia WHO dotyczące aktywności fizycznej</vt:lpstr>
      <vt:lpstr>Zalecenia dla pilotów GA</vt:lpstr>
      <vt:lpstr>Dziękuję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Zakres i formy prowadzenia ćwiczeń gimnastycznych z dziećmi w wieku przedszkolnym</dc:title>
  <dc:creator>Polak</dc:creator>
  <cp:lastModifiedBy>serwis</cp:lastModifiedBy>
  <cp:revision>230</cp:revision>
  <dcterms:created xsi:type="dcterms:W3CDTF">2013-11-17T08:09:57Z</dcterms:created>
  <dcterms:modified xsi:type="dcterms:W3CDTF">2017-11-27T19:32:49Z</dcterms:modified>
</cp:coreProperties>
</file>